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6"/>
  </p:notesMasterIdLst>
  <p:sldIdLst>
    <p:sldId id="256" r:id="rId3"/>
    <p:sldId id="257" r:id="rId4"/>
    <p:sldId id="258" r:id="rId5"/>
    <p:sldId id="324" r:id="rId6"/>
    <p:sldId id="323" r:id="rId7"/>
    <p:sldId id="325" r:id="rId8"/>
    <p:sldId id="261" r:id="rId9"/>
    <p:sldId id="267" r:id="rId10"/>
    <p:sldId id="280" r:id="rId11"/>
    <p:sldId id="300" r:id="rId12"/>
    <p:sldId id="301" r:id="rId13"/>
    <p:sldId id="302" r:id="rId14"/>
    <p:sldId id="303" r:id="rId15"/>
    <p:sldId id="312" r:id="rId16"/>
    <p:sldId id="313" r:id="rId17"/>
    <p:sldId id="314" r:id="rId18"/>
    <p:sldId id="304" r:id="rId19"/>
    <p:sldId id="305" r:id="rId20"/>
    <p:sldId id="306" r:id="rId21"/>
    <p:sldId id="307" r:id="rId22"/>
    <p:sldId id="308" r:id="rId23"/>
    <p:sldId id="309" r:id="rId24"/>
    <p:sldId id="310" r:id="rId25"/>
    <p:sldId id="315" r:id="rId26"/>
    <p:sldId id="316" r:id="rId27"/>
    <p:sldId id="317" r:id="rId28"/>
    <p:sldId id="311" r:id="rId29"/>
    <p:sldId id="318" r:id="rId30"/>
    <p:sldId id="319" r:id="rId31"/>
    <p:sldId id="320" r:id="rId32"/>
    <p:sldId id="321" r:id="rId33"/>
    <p:sldId id="322" r:id="rId34"/>
    <p:sldId id="260"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等线" panose="02010600030101010101" pitchFamily="2" charset="-122"/>
      <p:regular r:id="rId41"/>
      <p:bold r:id="rId42"/>
    </p:embeddedFont>
    <p:embeddedFont>
      <p:font typeface="方正粗黑宋简体" panose="02000000000000000000" pitchFamily="2" charset="-122"/>
      <p:regular r:id="rId43"/>
    </p:embeddedFont>
    <p:embeddedFont>
      <p:font typeface="微软雅黑" panose="020B0503020204020204" pitchFamily="34" charset="-122"/>
      <p:regular r:id="rId44"/>
      <p:bold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3"/>
    <a:srgbClr val="FF4343"/>
    <a:srgbClr val="FF3F3F"/>
    <a:srgbClr val="FE7275"/>
    <a:srgbClr val="C80000"/>
    <a:srgbClr val="E80104"/>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9" autoAdjust="0"/>
    <p:restoredTop sz="95363" autoAdjust="0"/>
  </p:normalViewPr>
  <p:slideViewPr>
    <p:cSldViewPr snapToGrid="0" showGuides="1">
      <p:cViewPr varScale="1">
        <p:scale>
          <a:sx n="107" d="100"/>
          <a:sy n="107" d="100"/>
        </p:scale>
        <p:origin x="72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交通发展可以降低市场要素的流动成本，提高市场要素的流动效率，促进市场要素在更大范围内畅通流动，形成全国统一大市场。</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交通发展可以推动区域经济一体化和内外贸一体化，打破地域壁垒，增强区域间的经济联系和竞争合作，促进商品和服务的跨区域交易</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24001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11007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402120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22011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自</a:t>
            </a:r>
            <a:r>
              <a:rPr lang="en-US" altLang="zh-CN" dirty="0"/>
              <a:t>2015</a:t>
            </a:r>
            <a:r>
              <a:rPr lang="zh-CN" altLang="en-US" dirty="0"/>
              <a:t>年我国在“一带一路”相关文件中强调要“深化与港澳台合作，打造粤港澳大湾区”开始，大湾区的稳定发展得到中央充分关注</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49535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党的十九大报告指出，我国已进入中国特色社会主义新时代，要支持香港、澳门融入国家发展大局，以粤港澳大湾区建设、粤港澳合作、泛珠三角区域合作等为重点，全面推进内地同香港、澳门互利合作，制定完善便利香港、澳门居民在内地发展的政策措施。</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94576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在大湾区粤港澳三地建设如火如荼地进行着时，一些不利于大湾区稳定发展的因素也在暗中作祟，比如香港</a:t>
            </a:r>
            <a:r>
              <a:rPr lang="en-US" altLang="zh-CN" dirty="0"/>
              <a:t>2014</a:t>
            </a:r>
            <a:r>
              <a:rPr lang="zh-CN" altLang="en-US" dirty="0"/>
              <a:t>年的非法“占中“、”</a:t>
            </a:r>
            <a:r>
              <a:rPr lang="en-US" altLang="zh-CN" dirty="0"/>
              <a:t>2019</a:t>
            </a:r>
            <a:r>
              <a:rPr lang="zh-CN" altLang="en-US" dirty="0"/>
              <a:t>年的“修例风波”，这些乱象严重影响了香港的治安以及社会的稳定，进而影响了大湾区的发展建设，粤港澳大湾区建设的推进需要一个安全稳定的环境。</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13120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如何加强维护粤港澳大湾区建设环境的稳定性？国家重心放在对香港澳门地区一国两制的完善与发展上，一国两制是自提出经过实践反复检验了的符合国家民族根本利益  符合香港澳门根本利益  得到十四亿多人民鼎力支持 也得到国际社会普遍赞同的一项制度。党的十八大以来，“一国两制”制度体系在这十年中更加完善。</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09763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174808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676B1A-C82F-43D9-84E6-87D88F8CD29A}" type="slidenum">
              <a:rPr lang="zh-CN" altLang="en-US" smtClean="0"/>
              <a:t>‹#›</a:t>
            </a:fld>
            <a:endParaRPr lang="zh-CN" altLang="en-US"/>
          </a:p>
        </p:txBody>
      </p:sp>
      <p:sp>
        <p:nvSpPr>
          <p:cNvPr id="11" name="TextBox 4"/>
          <p:cNvSpPr txBox="1"/>
          <p:nvPr userDrawn="1"/>
        </p:nvSpPr>
        <p:spPr>
          <a:xfrm>
            <a:off x="1649762" y="67214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676B1A-C82F-43D9-84E6-87D88F8CD29A}" type="slidenum">
              <a:rPr lang="zh-CN" altLang="en-US" smtClean="0"/>
              <a:t>‹#›</a:t>
            </a:fld>
            <a:endParaRPr lang="zh-CN" altLang="en-US"/>
          </a:p>
        </p:txBody>
      </p:sp>
      <p:graphicFrame>
        <p:nvGraphicFramePr>
          <p:cNvPr id="7" name="对象 6">
            <a:extLst>
              <a:ext uri="{FF2B5EF4-FFF2-40B4-BE49-F238E27FC236}">
                <a16:creationId xmlns:a16="http://schemas.microsoft.com/office/drawing/2014/main" id="{FAEE04F3-638C-4ED3-9C86-2271E6975E1E}"/>
              </a:ext>
            </a:extLst>
          </p:cNvPr>
          <p:cNvGraphicFramePr>
            <a:graphicFrameLocks noChangeAspect="1"/>
          </p:cNvGraphicFramePr>
          <p:nvPr userDrawn="1">
            <p:extLst>
              <p:ext uri="{D42A27DB-BD31-4B8C-83A1-F6EECF244321}">
                <p14:modId xmlns:p14="http://schemas.microsoft.com/office/powerpoint/2010/main" val="3247571476"/>
              </p:ext>
            </p:extLst>
          </p:nvPr>
        </p:nvGraphicFramePr>
        <p:xfrm>
          <a:off x="9033933" y="119063"/>
          <a:ext cx="2938464" cy="985738"/>
        </p:xfrm>
        <a:graphic>
          <a:graphicData uri="http://schemas.openxmlformats.org/presentationml/2006/ole">
            <mc:AlternateContent xmlns:mc="http://schemas.openxmlformats.org/markup-compatibility/2006">
              <mc:Choice xmlns:v="urn:schemas-microsoft-com:vml" Requires="v">
                <p:oleObj spid="_x0000_s1046" r:id="rId3" imgW="13853880" imgH="4596480" progId="">
                  <p:embed/>
                </p:oleObj>
              </mc:Choice>
              <mc:Fallback>
                <p:oleObj r:id="rId3" imgW="13853880" imgH="4596480" progId="">
                  <p:embed/>
                  <p:pic>
                    <p:nvPicPr>
                      <p:cNvPr id="0" name=""/>
                      <p:cNvPicPr/>
                      <p:nvPr/>
                    </p:nvPicPr>
                    <p:blipFill>
                      <a:blip r:embed="rId4"/>
                      <a:stretch>
                        <a:fillRect/>
                      </a:stretch>
                    </p:blipFill>
                    <p:spPr>
                      <a:xfrm>
                        <a:off x="9033933" y="119063"/>
                        <a:ext cx="2938464" cy="985738"/>
                      </a:xfrm>
                      <a:prstGeom prst="rect">
                        <a:avLst/>
                      </a:prstGeom>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BF84E-9AF6-4527-B3FF-83E174006915}" type="datetimeFigureOut">
              <a:rPr lang="zh-CN" altLang="en-US" smtClean="0"/>
              <a:t>2023/04/12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676B1A-C82F-43D9-84E6-87D88F8CD29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B74BF84E-9AF6-4527-B3FF-83E174006915}" type="datetimeFigureOut">
              <a:rPr lang="zh-CN" altLang="en-US" smtClean="0"/>
              <a:t>2023/04/12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14676B1A-C82F-43D9-84E6-87D88F8CD29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8.xml"/><Relationship Id="rId5" Type="http://schemas.openxmlformats.org/officeDocument/2006/relationships/image" Target="../media/image66.emf"/><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DB5B967-D3A6-4816-9842-79278216509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72202" y="2982686"/>
            <a:ext cx="9906051" cy="4953025"/>
          </a:xfrm>
          <a:prstGeom prst="rect">
            <a:avLst/>
          </a:prstGeom>
        </p:spPr>
      </p:pic>
      <p:grpSp>
        <p:nvGrpSpPr>
          <p:cNvPr id="4" name="组合 3">
            <a:extLst>
              <a:ext uri="{FF2B5EF4-FFF2-40B4-BE49-F238E27FC236}">
                <a16:creationId xmlns:a16="http://schemas.microsoft.com/office/drawing/2014/main" id="{0B987717-79F4-4706-AA2F-F266BAD903B4}"/>
              </a:ext>
            </a:extLst>
          </p:cNvPr>
          <p:cNvGrpSpPr/>
          <p:nvPr/>
        </p:nvGrpSpPr>
        <p:grpSpPr>
          <a:xfrm>
            <a:off x="2188520" y="1076289"/>
            <a:ext cx="7814960" cy="1869743"/>
            <a:chOff x="2188519" y="836617"/>
            <a:chExt cx="7814960" cy="1869743"/>
          </a:xfrm>
        </p:grpSpPr>
        <p:sp>
          <p:nvSpPr>
            <p:cNvPr id="20" name="文本框 19"/>
            <p:cNvSpPr txBox="1"/>
            <p:nvPr/>
          </p:nvSpPr>
          <p:spPr>
            <a:xfrm>
              <a:off x="2222216" y="836617"/>
              <a:ext cx="7747567" cy="769441"/>
            </a:xfrm>
            <a:prstGeom prst="rect">
              <a:avLst/>
            </a:prstGeom>
            <a:noFill/>
            <a:effectLst/>
          </p:spPr>
          <p:txBody>
            <a:bodyPr wrap="square" rtlCol="0">
              <a:spAutoFit/>
            </a:bodyPr>
            <a:lstStyle/>
            <a:p>
              <a:pPr algn="ctr" defTabSz="1219200">
                <a:defRPr/>
              </a:pPr>
              <a:r>
                <a:rPr lang="zh-CN" altLang="en-US" sz="4400" dirty="0">
                  <a:solidFill>
                    <a:schemeClr val="bg1">
                      <a:lumMod val="50000"/>
                    </a:schemeClr>
                  </a:solidFill>
                  <a:latin typeface="方正粗黑宋简体" panose="02000000000000000000" pitchFamily="2" charset="-122"/>
                  <a:ea typeface="方正粗黑宋简体" panose="02000000000000000000" pitchFamily="2" charset="-122"/>
                  <a:cs typeface="+mn-ea"/>
                  <a:sym typeface="+mn-lt"/>
                </a:rPr>
                <a:t>新时代的非凡十年之</a:t>
              </a:r>
            </a:p>
          </p:txBody>
        </p:sp>
        <p:sp>
          <p:nvSpPr>
            <p:cNvPr id="21" name="文本框 20"/>
            <p:cNvSpPr txBox="1"/>
            <p:nvPr/>
          </p:nvSpPr>
          <p:spPr>
            <a:xfrm>
              <a:off x="2188519" y="1598364"/>
              <a:ext cx="7814960" cy="1107996"/>
            </a:xfrm>
            <a:prstGeom prst="rect">
              <a:avLst/>
            </a:prstGeom>
            <a:noFill/>
          </p:spPr>
          <p:txBody>
            <a:bodyPr wrap="square" rtlCol="0">
              <a:spAutoFit/>
            </a:bodyPr>
            <a:lstStyle/>
            <a:p>
              <a:pPr lvl="0" algn="ctr" defTabSz="1219200">
                <a:defRPr/>
              </a:pPr>
              <a:r>
                <a:rPr lang="zh-CN" altLang="en-US" sz="6600" b="1" spc="300" dirty="0">
                  <a:solidFill>
                    <a:srgbClr val="740003"/>
                  </a:solidFill>
                  <a:latin typeface="方正粗黑宋简体" panose="02000000000000000000" pitchFamily="2" charset="-122"/>
                  <a:ea typeface="方正粗黑宋简体" panose="02000000000000000000" pitchFamily="2" charset="-122"/>
                  <a:cs typeface="+mn-ea"/>
                  <a:sym typeface="+mn-lt"/>
                </a:rPr>
                <a:t>大湾区，大未来</a:t>
              </a:r>
            </a:p>
          </p:txBody>
        </p:sp>
      </p:grpSp>
      <p:pic>
        <p:nvPicPr>
          <p:cNvPr id="3" name="图片 2">
            <a:extLst>
              <a:ext uri="{FF2B5EF4-FFF2-40B4-BE49-F238E27FC236}">
                <a16:creationId xmlns:a16="http://schemas.microsoft.com/office/drawing/2014/main" id="{977C9FC9-E441-47A3-86C5-52DA9249756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524" y="3911968"/>
            <a:ext cx="12190476" cy="2946032"/>
          </a:xfrm>
          <a:prstGeom prst="rect">
            <a:avLst/>
          </a:prstGeom>
        </p:spPr>
      </p:pic>
      <p:grpSp>
        <p:nvGrpSpPr>
          <p:cNvPr id="8" name="组合 7">
            <a:extLst>
              <a:ext uri="{FF2B5EF4-FFF2-40B4-BE49-F238E27FC236}">
                <a16:creationId xmlns:a16="http://schemas.microsoft.com/office/drawing/2014/main" id="{E8462F01-5C21-4A0F-98FD-2A17AFF4CEF7}"/>
              </a:ext>
            </a:extLst>
          </p:cNvPr>
          <p:cNvGrpSpPr/>
          <p:nvPr/>
        </p:nvGrpSpPr>
        <p:grpSpPr>
          <a:xfrm>
            <a:off x="375571" y="332687"/>
            <a:ext cx="2466743" cy="1188601"/>
            <a:chOff x="3759705" y="736849"/>
            <a:chExt cx="2466743" cy="1188601"/>
          </a:xfrm>
        </p:grpSpPr>
        <p:pic>
          <p:nvPicPr>
            <p:cNvPr id="9" name="图片 8">
              <a:extLst>
                <a:ext uri="{FF2B5EF4-FFF2-40B4-BE49-F238E27FC236}">
                  <a16:creationId xmlns:a16="http://schemas.microsoft.com/office/drawing/2014/main" id="{1E1ED591-0258-44FA-BA25-C727B2B186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9705" y="736849"/>
              <a:ext cx="1293382" cy="1122279"/>
            </a:xfrm>
            <a:prstGeom prst="rect">
              <a:avLst/>
            </a:prstGeom>
          </p:spPr>
        </p:pic>
        <p:sp>
          <p:nvSpPr>
            <p:cNvPr id="10" name="文本框 9">
              <a:extLst>
                <a:ext uri="{FF2B5EF4-FFF2-40B4-BE49-F238E27FC236}">
                  <a16:creationId xmlns:a16="http://schemas.microsoft.com/office/drawing/2014/main" id="{80512E19-8653-46DA-BCDA-A2FD86E75C4D}"/>
                </a:ext>
              </a:extLst>
            </p:cNvPr>
            <p:cNvSpPr txBox="1"/>
            <p:nvPr/>
          </p:nvSpPr>
          <p:spPr>
            <a:xfrm>
              <a:off x="6041717" y="817454"/>
              <a:ext cx="184731" cy="1107996"/>
            </a:xfrm>
            <a:prstGeom prst="rect">
              <a:avLst/>
            </a:prstGeom>
            <a:noFill/>
            <a:effectLst/>
          </p:spPr>
          <p:txBody>
            <a:bodyPr wrap="none" rtlCol="0">
              <a:spAutoFit/>
            </a:bodyPr>
            <a:lstStyle/>
            <a:p>
              <a:pPr algn="ctr" defTabSz="1219200">
                <a:defRPr/>
              </a:pPr>
              <a:endParaRPr lang="zh-CN" altLang="en-US" sz="6600" b="1" dirty="0">
                <a:solidFill>
                  <a:srgbClr val="E80104"/>
                </a:solidFill>
                <a:cs typeface="+mn-ea"/>
                <a:sym typeface="+mn-lt"/>
              </a:endParaRPr>
            </a:p>
          </p:txBody>
        </p:sp>
      </p:grpSp>
      <p:sp>
        <p:nvSpPr>
          <p:cNvPr id="5" name="文本框 4">
            <a:extLst>
              <a:ext uri="{FF2B5EF4-FFF2-40B4-BE49-F238E27FC236}">
                <a16:creationId xmlns:a16="http://schemas.microsoft.com/office/drawing/2014/main" id="{F7A08E2F-3CF2-4E41-B6E7-145817D53418}"/>
              </a:ext>
            </a:extLst>
          </p:cNvPr>
          <p:cNvSpPr txBox="1"/>
          <p:nvPr/>
        </p:nvSpPr>
        <p:spPr>
          <a:xfrm>
            <a:off x="8417560" y="3316368"/>
            <a:ext cx="2387600" cy="369332"/>
          </a:xfrm>
          <a:prstGeom prst="rect">
            <a:avLst/>
          </a:prstGeom>
          <a:noFill/>
        </p:spPr>
        <p:txBody>
          <a:bodyPr wrap="square" rtlCol="0">
            <a:spAutoFit/>
          </a:bodyPr>
          <a:lstStyle/>
          <a:p>
            <a:r>
              <a:rPr lang="en-US" altLang="zh-CN" dirty="0">
                <a:solidFill>
                  <a:schemeClr val="accent2">
                    <a:lumMod val="75000"/>
                  </a:schemeClr>
                </a:solidFill>
                <a:latin typeface="方正粗黑宋简体" panose="02000000000000000000" pitchFamily="2" charset="-122"/>
                <a:ea typeface="方正粗黑宋简体" panose="02000000000000000000" pitchFamily="2" charset="-122"/>
              </a:rPr>
              <a:t>Group: </a:t>
            </a:r>
            <a:r>
              <a:rPr lang="zh-CN" altLang="en-US" dirty="0">
                <a:solidFill>
                  <a:schemeClr val="accent2">
                    <a:lumMod val="75000"/>
                  </a:schemeClr>
                </a:solidFill>
                <a:latin typeface="方正粗黑宋简体" panose="02000000000000000000" pitchFamily="2" charset="-122"/>
                <a:ea typeface="方正粗黑宋简体" panose="02000000000000000000" pitchFamily="2" charset="-122"/>
              </a:rPr>
              <a:t>光宗耀组</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广交会</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13" name="组合 12"/>
          <p:cNvGrpSpPr/>
          <p:nvPr/>
        </p:nvGrpSpPr>
        <p:grpSpPr>
          <a:xfrm>
            <a:off x="573853" y="1146693"/>
            <a:ext cx="11148425" cy="1595473"/>
            <a:chOff x="521788" y="1384818"/>
            <a:chExt cx="11148425" cy="1595473"/>
          </a:xfrm>
        </p:grpSpPr>
        <p:sp>
          <p:nvSpPr>
            <p:cNvPr id="5" name="矩形: 圆角 4"/>
            <p:cNvSpPr/>
            <p:nvPr/>
          </p:nvSpPr>
          <p:spPr>
            <a:xfrm>
              <a:off x="521788" y="1384818"/>
              <a:ext cx="11148425" cy="1595473"/>
            </a:xfrm>
            <a:prstGeom prst="roundRect">
              <a:avLst>
                <a:gd name="adj" fmla="val 50000"/>
              </a:avLst>
            </a:prstGeom>
            <a:solidFill>
              <a:schemeClr val="bg1"/>
            </a:solidFill>
            <a:ln w="12700" cap="flat" cmpd="sng" algn="ctr">
              <a:noFill/>
              <a:prstDash val="solid"/>
              <a:miter lim="800000"/>
            </a:ln>
            <a:effectLst>
              <a:outerShdw blurRad="762000" algn="ctr" rotWithShape="0">
                <a:schemeClr val="bg1">
                  <a:lumMod val="50000"/>
                  <a:alpha val="1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7" name="文本框 6"/>
            <p:cNvSpPr txBox="1"/>
            <p:nvPr/>
          </p:nvSpPr>
          <p:spPr>
            <a:xfrm>
              <a:off x="2414588" y="1557896"/>
              <a:ext cx="8920162" cy="1249316"/>
            </a:xfrm>
            <a:prstGeom prst="rect">
              <a:avLst/>
            </a:prstGeom>
            <a:noFill/>
          </p:spPr>
          <p:txBody>
            <a:bodyPr wrap="square">
              <a:spAutoFit/>
            </a:bodyPr>
            <a:lstStyle/>
            <a:p>
              <a:pPr lvl="0" eaLnBrk="1" hangingPunct="1">
                <a:lnSpc>
                  <a:spcPct val="150000"/>
                </a:lnSpc>
                <a:defRPr/>
              </a:pPr>
              <a:r>
                <a:rPr lang="zh-CN" altLang="en-US" sz="2000" b="1" kern="0" dirty="0">
                  <a:solidFill>
                    <a:prstClr val="black">
                      <a:lumMod val="65000"/>
                      <a:lumOff val="35000"/>
                    </a:prstClr>
                  </a:solidFill>
                  <a:cs typeface="+mn-ea"/>
                  <a:sym typeface="+mn-lt"/>
                </a:rPr>
                <a:t>历经各种严峻考验从未间断</a:t>
              </a:r>
              <a:endParaRPr lang="en-US" altLang="zh-CN" sz="2000" b="1" kern="0" dirty="0">
                <a:solidFill>
                  <a:prstClr val="black">
                    <a:lumMod val="65000"/>
                    <a:lumOff val="35000"/>
                  </a:prstClr>
                </a:solidFill>
                <a:cs typeface="+mn-ea"/>
                <a:sym typeface="+mn-lt"/>
              </a:endParaRPr>
            </a:p>
            <a:p>
              <a:pPr lvl="0" eaLnBrk="1" hangingPunct="1">
                <a:lnSpc>
                  <a:spcPct val="150000"/>
                </a:lnSpc>
                <a:defRPr/>
              </a:pPr>
              <a:r>
                <a:rPr lang="zh-CN" altLang="en-US" sz="1600" kern="0" dirty="0">
                  <a:solidFill>
                    <a:prstClr val="black">
                      <a:lumMod val="65000"/>
                      <a:lumOff val="35000"/>
                    </a:prstClr>
                  </a:solidFill>
                  <a:cs typeface="+mn-ea"/>
                  <a:sym typeface="+mn-lt"/>
                </a:rPr>
                <a:t>        经过多年发展，广交会已成为中国外贸第一促进平台，被誉为中国外贸的晴雨表和风向标，是中国对外开放的窗口、缩影和标志。</a:t>
              </a:r>
            </a:p>
          </p:txBody>
        </p:sp>
        <p:sp>
          <p:nvSpPr>
            <p:cNvPr id="10" name="椭圆 9"/>
            <p:cNvSpPr/>
            <p:nvPr/>
          </p:nvSpPr>
          <p:spPr>
            <a:xfrm>
              <a:off x="639093" y="1413481"/>
              <a:ext cx="1475764" cy="1475764"/>
            </a:xfrm>
            <a:prstGeom prst="ellipse">
              <a:avLst/>
            </a:prstGeom>
            <a:solidFill>
              <a:srgbClr val="74000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0" b="1" i="0" u="none" strike="noStrike" kern="0" cap="none" spc="0" normalizeH="0" baseline="0" noProof="0" dirty="0">
                <a:ln>
                  <a:noFill/>
                </a:ln>
                <a:solidFill>
                  <a:prstClr val="white"/>
                </a:solidFill>
                <a:effectLst/>
                <a:uLnTx/>
                <a:uFillTx/>
                <a:cs typeface="+mn-ea"/>
                <a:sym typeface="+mn-lt"/>
              </a:endParaRPr>
            </a:p>
          </p:txBody>
        </p:sp>
      </p:grpSp>
      <p:grpSp>
        <p:nvGrpSpPr>
          <p:cNvPr id="28" name="组合 27"/>
          <p:cNvGrpSpPr/>
          <p:nvPr/>
        </p:nvGrpSpPr>
        <p:grpSpPr>
          <a:xfrm>
            <a:off x="573853" y="3032643"/>
            <a:ext cx="11148425" cy="1595473"/>
            <a:chOff x="573853" y="3032643"/>
            <a:chExt cx="11148425" cy="1595473"/>
          </a:xfrm>
        </p:grpSpPr>
        <p:sp>
          <p:nvSpPr>
            <p:cNvPr id="15" name="矩形: 圆角 14"/>
            <p:cNvSpPr/>
            <p:nvPr/>
          </p:nvSpPr>
          <p:spPr>
            <a:xfrm>
              <a:off x="573853" y="3032643"/>
              <a:ext cx="11148425" cy="1595473"/>
            </a:xfrm>
            <a:prstGeom prst="roundRect">
              <a:avLst>
                <a:gd name="adj" fmla="val 50000"/>
              </a:avLst>
            </a:prstGeom>
            <a:solidFill>
              <a:schemeClr val="bg1"/>
            </a:solidFill>
            <a:ln w="12700" cap="flat" cmpd="sng" algn="ctr">
              <a:noFill/>
              <a:prstDash val="solid"/>
              <a:miter lim="800000"/>
            </a:ln>
            <a:effectLst>
              <a:outerShdw blurRad="762000" algn="ctr" rotWithShape="0">
                <a:schemeClr val="bg1">
                  <a:lumMod val="50000"/>
                  <a:alpha val="1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6" name="文本框 15"/>
            <p:cNvSpPr txBox="1"/>
            <p:nvPr/>
          </p:nvSpPr>
          <p:spPr>
            <a:xfrm>
              <a:off x="866453" y="3205721"/>
              <a:ext cx="8920162" cy="1248740"/>
            </a:xfrm>
            <a:prstGeom prst="rect">
              <a:avLst/>
            </a:prstGeom>
            <a:noFill/>
          </p:spPr>
          <p:txBody>
            <a:bodyPr wrap="square">
              <a:spAutoFit/>
            </a:bodyPr>
            <a:lstStyle/>
            <a:p>
              <a:pPr lvl="0" algn="r" eaLnBrk="1" hangingPunct="1">
                <a:lnSpc>
                  <a:spcPct val="150000"/>
                </a:lnSpc>
                <a:defRPr/>
              </a:pPr>
              <a:r>
                <a:rPr lang="zh-CN" altLang="en-US" sz="2000" b="1" kern="0" dirty="0">
                  <a:solidFill>
                    <a:prstClr val="black">
                      <a:lumMod val="65000"/>
                      <a:lumOff val="35000"/>
                    </a:prstClr>
                  </a:solidFill>
                  <a:cs typeface="+mn-ea"/>
                  <a:sym typeface="+mn-lt"/>
                </a:rPr>
                <a:t>站在第二个百年奋斗目标的新起点</a:t>
              </a:r>
              <a:endParaRPr lang="en-US" altLang="zh-CN" sz="2000" b="1" kern="0" dirty="0">
                <a:solidFill>
                  <a:prstClr val="black">
                    <a:lumMod val="65000"/>
                    <a:lumOff val="35000"/>
                  </a:prstClr>
                </a:solidFill>
                <a:cs typeface="+mn-ea"/>
                <a:sym typeface="+mn-lt"/>
              </a:endParaRPr>
            </a:p>
            <a:p>
              <a:pPr lvl="0" algn="r" eaLnBrk="1" hangingPunct="1">
                <a:lnSpc>
                  <a:spcPct val="150000"/>
                </a:lnSpc>
                <a:defRPr/>
              </a:pPr>
              <a:r>
                <a:rPr lang="zh-CN" altLang="en-US" sz="1600" kern="0" dirty="0">
                  <a:solidFill>
                    <a:prstClr val="black">
                      <a:lumMod val="65000"/>
                      <a:lumOff val="35000"/>
                    </a:prstClr>
                  </a:solidFill>
                  <a:cs typeface="+mn-ea"/>
                  <a:sym typeface="+mn-lt"/>
                </a:rPr>
                <a:t>创新体制机制和商务模式，持续提升国际化、专业化、市场化、信息化水平，推动线上线下融合、内贸外贸融合、进口出口融合、展览会议融合，更高层次上运用资源，更好发挥全方位平台作用</a:t>
              </a:r>
            </a:p>
          </p:txBody>
        </p:sp>
        <p:sp>
          <p:nvSpPr>
            <p:cNvPr id="18" name="椭圆 17"/>
            <p:cNvSpPr/>
            <p:nvPr/>
          </p:nvSpPr>
          <p:spPr>
            <a:xfrm>
              <a:off x="10139669" y="3061306"/>
              <a:ext cx="1475764" cy="1475764"/>
            </a:xfrm>
            <a:prstGeom prst="ellipse">
              <a:avLst/>
            </a:prstGeom>
            <a:solidFill>
              <a:srgbClr val="74000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0" b="1" i="0" u="none" strike="noStrike" kern="0" cap="none" spc="0" normalizeH="0" baseline="0" noProof="0" dirty="0">
                <a:ln>
                  <a:noFill/>
                </a:ln>
                <a:solidFill>
                  <a:prstClr val="white"/>
                </a:solidFill>
                <a:effectLst/>
                <a:uLnTx/>
                <a:uFillTx/>
                <a:cs typeface="+mn-ea"/>
                <a:sym typeface="+mn-lt"/>
              </a:endParaRPr>
            </a:p>
          </p:txBody>
        </p:sp>
      </p:grpSp>
      <p:pic>
        <p:nvPicPr>
          <p:cNvPr id="3074" name="Picture 2">
            <a:extLst>
              <a:ext uri="{FF2B5EF4-FFF2-40B4-BE49-F238E27FC236}">
                <a16:creationId xmlns:a16="http://schemas.microsoft.com/office/drawing/2014/main" id="{FFBCA8E2-CBE4-4187-88C9-80A37EEBC24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88"/>
          <a:stretch/>
        </p:blipFill>
        <p:spPr bwMode="auto">
          <a:xfrm>
            <a:off x="766037" y="1243082"/>
            <a:ext cx="1326005" cy="1326005"/>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A3BC2B3-E976-4D7B-9843-302CF1FD1CB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215151" y="3136788"/>
            <a:ext cx="1324800" cy="1324800"/>
          </a:xfrm>
          <a:prstGeom prst="ellipse">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F7A6B5F-C817-4023-97C2-48FA3041B626}"/>
              </a:ext>
            </a:extLst>
          </p:cNvPr>
          <p:cNvPicPr>
            <a:picLocks noChangeAspect="1" noChangeArrowheads="1"/>
          </p:cNvPicPr>
          <p:nvPr/>
        </p:nvPicPr>
        <p:blipFill rotWithShape="1">
          <a:blip r:embed="rId5" cstate="email">
            <a:alphaModFix amt="50000"/>
            <a:extLst>
              <a:ext uri="{28A0092B-C50C-407E-A947-70E740481C1C}">
                <a14:useLocalDpi xmlns:a14="http://schemas.microsoft.com/office/drawing/2010/main"/>
              </a:ext>
            </a:extLst>
          </a:blip>
          <a:srcRect/>
          <a:stretch/>
        </p:blipFill>
        <p:spPr bwMode="auto">
          <a:xfrm>
            <a:off x="-349715" y="4862233"/>
            <a:ext cx="12541715" cy="350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61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2000"/>
                            </p:stCondLst>
                            <p:childTnLst>
                              <p:par>
                                <p:cTn id="14" presetID="8" presetClass="emph" presetSubtype="0" accel="48000" decel="48000" fill="hold" nodeType="afterEffect">
                                  <p:stCondLst>
                                    <p:cond delay="0"/>
                                  </p:stCondLst>
                                  <p:childTnLst>
                                    <p:animRot by="21600000">
                                      <p:cBhvr>
                                        <p:cTn id="15" dur="2000" fill="hold"/>
                                        <p:tgtEl>
                                          <p:spTgt spid="3074"/>
                                        </p:tgtEl>
                                        <p:attrNameLst>
                                          <p:attrName>r</p:attrName>
                                        </p:attrNameLst>
                                      </p:cBhvr>
                                    </p:animRot>
                                  </p:childTnLst>
                                </p:cTn>
                              </p:par>
                            </p:childTnLst>
                          </p:cTn>
                        </p:par>
                        <p:par>
                          <p:cTn id="16" fill="hold">
                            <p:stCondLst>
                              <p:cond delay="4000"/>
                            </p:stCondLst>
                            <p:childTnLst>
                              <p:par>
                                <p:cTn id="17" presetID="2" presetClass="entr" presetSubtype="2" decel="10000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1+#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5500"/>
                            </p:stCondLst>
                            <p:childTnLst>
                              <p:par>
                                <p:cTn id="22" presetID="10" presetClass="entr" presetSubtype="0" fill="hold" nodeType="after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childTnLst>
                          </p:cTn>
                        </p:par>
                        <p:par>
                          <p:cTn id="25" fill="hold">
                            <p:stCondLst>
                              <p:cond delay="6000"/>
                            </p:stCondLst>
                            <p:childTnLst>
                              <p:par>
                                <p:cTn id="26" presetID="8" presetClass="emph" presetSubtype="0" accel="50000" decel="50000" fill="hold" nodeType="afterEffect">
                                  <p:stCondLst>
                                    <p:cond delay="0"/>
                                  </p:stCondLst>
                                  <p:childTnLst>
                                    <p:animRot by="21600000">
                                      <p:cBhvr>
                                        <p:cTn id="27" dur="2000" fill="hold"/>
                                        <p:tgtEl>
                                          <p:spTgt spid="3076"/>
                                        </p:tgtEl>
                                        <p:attrNameLst>
                                          <p:attrName>r</p:attrName>
                                        </p:attrNameLst>
                                      </p:cBhvr>
                                    </p:animRot>
                                  </p:childTnLst>
                                </p:cTn>
                              </p:par>
                            </p:childTnLst>
                          </p:cTn>
                        </p:par>
                        <p:par>
                          <p:cTn id="28" fill="hold">
                            <p:stCondLst>
                              <p:cond delay="8000"/>
                            </p:stCondLst>
                            <p:childTnLst>
                              <p:par>
                                <p:cTn id="29" presetID="16" presetClass="entr" presetSubtype="21" fill="hold" nodeType="after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barn(inVertical)">
                                      <p:cBhvr>
                                        <p:cTn id="3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深圳前海</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19" name="组合 18">
            <a:extLst>
              <a:ext uri="{FF2B5EF4-FFF2-40B4-BE49-F238E27FC236}">
                <a16:creationId xmlns:a16="http://schemas.microsoft.com/office/drawing/2014/main" id="{5C18BF3B-E058-4D7A-A939-A925A05F3856}"/>
              </a:ext>
            </a:extLst>
          </p:cNvPr>
          <p:cNvGrpSpPr/>
          <p:nvPr/>
        </p:nvGrpSpPr>
        <p:grpSpPr>
          <a:xfrm>
            <a:off x="-1240277" y="2022851"/>
            <a:ext cx="7001391" cy="2397666"/>
            <a:chOff x="868545" y="1899602"/>
            <a:chExt cx="10454910" cy="3406044"/>
          </a:xfrm>
        </p:grpSpPr>
        <p:grpSp>
          <p:nvGrpSpPr>
            <p:cNvPr id="5" name="组合 4"/>
            <p:cNvGrpSpPr/>
            <p:nvPr/>
          </p:nvGrpSpPr>
          <p:grpSpPr>
            <a:xfrm>
              <a:off x="4374742" y="1899602"/>
              <a:ext cx="3455129" cy="3406044"/>
              <a:chOff x="4961287" y="2586419"/>
              <a:chExt cx="2261479" cy="2229351"/>
            </a:xfrm>
          </p:grpSpPr>
          <p:sp>
            <p:nvSpPr>
              <p:cNvPr id="6" name="3"/>
              <p:cNvSpPr>
                <a:spLocks noChangeAspect="1"/>
              </p:cNvSpPr>
              <p:nvPr/>
            </p:nvSpPr>
            <p:spPr bwMode="auto">
              <a:xfrm>
                <a:off x="6610766" y="3175108"/>
                <a:ext cx="612000" cy="959336"/>
              </a:xfrm>
              <a:custGeom>
                <a:avLst/>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solidFill>
                <a:srgbClr val="74000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cs typeface="+mn-ea"/>
                    <a:sym typeface="+mn-lt"/>
                  </a:rPr>
                  <a:t>3</a:t>
                </a:r>
                <a:endParaRPr kumimoji="0" sz="2400" b="1" i="0" u="none" strike="noStrike" kern="1200" cap="none" spc="0" normalizeH="0" baseline="0" noProof="0" dirty="0">
                  <a:ln>
                    <a:noFill/>
                  </a:ln>
                  <a:solidFill>
                    <a:prstClr val="white"/>
                  </a:solidFill>
                  <a:effectLst/>
                  <a:uLnTx/>
                  <a:uFillTx/>
                  <a:cs typeface="+mn-ea"/>
                  <a:sym typeface="+mn-lt"/>
                </a:endParaRPr>
              </a:p>
            </p:txBody>
          </p:sp>
          <p:sp>
            <p:nvSpPr>
              <p:cNvPr id="7" name="2"/>
              <p:cNvSpPr>
                <a:spLocks noChangeAspect="1"/>
              </p:cNvSpPr>
              <p:nvPr/>
            </p:nvSpPr>
            <p:spPr bwMode="auto">
              <a:xfrm>
                <a:off x="6190962" y="2591419"/>
                <a:ext cx="886281" cy="792000"/>
              </a:xfrm>
              <a:custGeom>
                <a:avLst/>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rgbClr val="74000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cs typeface="+mn-ea"/>
                    <a:sym typeface="+mn-lt"/>
                  </a:rPr>
                  <a:t>2</a:t>
                </a:r>
                <a:endParaRPr kumimoji="0" sz="2400" b="1" i="0" u="none" strike="noStrike" kern="1200" cap="none" spc="0" normalizeH="0" baseline="0" noProof="0" dirty="0">
                  <a:ln>
                    <a:noFill/>
                  </a:ln>
                  <a:solidFill>
                    <a:prstClr val="white"/>
                  </a:solidFill>
                  <a:effectLst/>
                  <a:uLnTx/>
                  <a:uFillTx/>
                  <a:cs typeface="+mn-ea"/>
                  <a:sym typeface="+mn-lt"/>
                </a:endParaRPr>
              </a:p>
            </p:txBody>
          </p:sp>
          <p:sp>
            <p:nvSpPr>
              <p:cNvPr id="8" name="4"/>
              <p:cNvSpPr>
                <a:spLocks noChangeAspect="1"/>
              </p:cNvSpPr>
              <p:nvPr/>
            </p:nvSpPr>
            <p:spPr bwMode="auto">
              <a:xfrm>
                <a:off x="6185166" y="4023770"/>
                <a:ext cx="879626" cy="792000"/>
              </a:xfrm>
              <a:custGeom>
                <a:avLst/>
                <a:gdLst>
                  <a:gd name="T0" fmla="*/ 7 w 987"/>
                  <a:gd name="T1" fmla="*/ 357 h 905"/>
                  <a:gd name="T2" fmla="*/ 23 w 987"/>
                  <a:gd name="T3" fmla="*/ 808 h 905"/>
                  <a:gd name="T4" fmla="*/ 242 w 987"/>
                  <a:gd name="T5" fmla="*/ 844 h 905"/>
                  <a:gd name="T6" fmla="*/ 894 w 987"/>
                  <a:gd name="T7" fmla="*/ 420 h 905"/>
                  <a:gd name="T8" fmla="*/ 901 w 987"/>
                  <a:gd name="T9" fmla="*/ 261 h 905"/>
                  <a:gd name="T10" fmla="*/ 477 w 987"/>
                  <a:gd name="T11" fmla="*/ 36 h 905"/>
                  <a:gd name="T12" fmla="*/ 366 w 987"/>
                  <a:gd name="T13" fmla="*/ 43 h 905"/>
                  <a:gd name="T14" fmla="*/ 124 w 987"/>
                  <a:gd name="T15" fmla="*/ 206 h 905"/>
                  <a:gd name="T16" fmla="*/ 7 w 987"/>
                  <a:gd name="T17" fmla="*/ 3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905">
                    <a:moveTo>
                      <a:pt x="7" y="357"/>
                    </a:moveTo>
                    <a:cubicBezTo>
                      <a:pt x="11" y="430"/>
                      <a:pt x="23" y="808"/>
                      <a:pt x="23" y="808"/>
                    </a:cubicBezTo>
                    <a:cubicBezTo>
                      <a:pt x="23" y="808"/>
                      <a:pt x="11" y="905"/>
                      <a:pt x="242" y="844"/>
                    </a:cubicBezTo>
                    <a:cubicBezTo>
                      <a:pt x="470" y="783"/>
                      <a:pt x="714" y="658"/>
                      <a:pt x="894" y="420"/>
                    </a:cubicBezTo>
                    <a:cubicBezTo>
                      <a:pt x="917" y="389"/>
                      <a:pt x="987" y="304"/>
                      <a:pt x="901" y="261"/>
                    </a:cubicBezTo>
                    <a:cubicBezTo>
                      <a:pt x="815" y="217"/>
                      <a:pt x="477" y="36"/>
                      <a:pt x="477" y="36"/>
                    </a:cubicBezTo>
                    <a:cubicBezTo>
                      <a:pt x="477" y="36"/>
                      <a:pt x="413" y="0"/>
                      <a:pt x="366" y="43"/>
                    </a:cubicBezTo>
                    <a:cubicBezTo>
                      <a:pt x="318" y="85"/>
                      <a:pt x="219" y="173"/>
                      <a:pt x="124" y="206"/>
                    </a:cubicBezTo>
                    <a:cubicBezTo>
                      <a:pt x="38" y="237"/>
                      <a:pt x="0" y="232"/>
                      <a:pt x="7" y="357"/>
                    </a:cubicBezTo>
                    <a:close/>
                  </a:path>
                </a:pathLst>
              </a:custGeom>
              <a:solidFill>
                <a:srgbClr val="74000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cs typeface="+mn-ea"/>
                    <a:sym typeface="+mn-lt"/>
                  </a:rPr>
                  <a:t>4</a:t>
                </a:r>
                <a:endParaRPr kumimoji="0" sz="2400" b="1" i="0" u="none" strike="noStrike" kern="1200" cap="none" spc="0" normalizeH="0" baseline="0" noProof="0" dirty="0">
                  <a:ln>
                    <a:noFill/>
                  </a:ln>
                  <a:solidFill>
                    <a:prstClr val="white"/>
                  </a:solidFill>
                  <a:effectLst/>
                  <a:uLnTx/>
                  <a:uFillTx/>
                  <a:cs typeface="+mn-ea"/>
                  <a:sym typeface="+mn-lt"/>
                </a:endParaRPr>
              </a:p>
            </p:txBody>
          </p:sp>
          <p:sp>
            <p:nvSpPr>
              <p:cNvPr id="9" name="5"/>
              <p:cNvSpPr>
                <a:spLocks noChangeAspect="1"/>
              </p:cNvSpPr>
              <p:nvPr/>
            </p:nvSpPr>
            <p:spPr bwMode="auto">
              <a:xfrm>
                <a:off x="5140491" y="4001273"/>
                <a:ext cx="880260" cy="792000"/>
              </a:xfrm>
              <a:custGeom>
                <a:avLst/>
                <a:gdLst>
                  <a:gd name="T0" fmla="*/ 477 w 998"/>
                  <a:gd name="T1" fmla="*/ 67 h 898"/>
                  <a:gd name="T2" fmla="*/ 90 w 998"/>
                  <a:gd name="T3" fmla="*/ 299 h 898"/>
                  <a:gd name="T4" fmla="*/ 165 w 998"/>
                  <a:gd name="T5" fmla="*/ 508 h 898"/>
                  <a:gd name="T6" fmla="*/ 851 w 998"/>
                  <a:gd name="T7" fmla="*/ 873 h 898"/>
                  <a:gd name="T8" fmla="*/ 995 w 998"/>
                  <a:gd name="T9" fmla="*/ 802 h 898"/>
                  <a:gd name="T10" fmla="*/ 986 w 998"/>
                  <a:gd name="T11" fmla="*/ 323 h 898"/>
                  <a:gd name="T12" fmla="*/ 926 w 998"/>
                  <a:gd name="T13" fmla="*/ 229 h 898"/>
                  <a:gd name="T14" fmla="*/ 666 w 998"/>
                  <a:gd name="T15" fmla="*/ 96 h 898"/>
                  <a:gd name="T16" fmla="*/ 477 w 998"/>
                  <a:gd name="T17" fmla="*/ 6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898">
                    <a:moveTo>
                      <a:pt x="477" y="67"/>
                    </a:moveTo>
                    <a:cubicBezTo>
                      <a:pt x="415" y="106"/>
                      <a:pt x="90" y="299"/>
                      <a:pt x="90" y="299"/>
                    </a:cubicBezTo>
                    <a:cubicBezTo>
                      <a:pt x="90" y="299"/>
                      <a:pt x="0" y="336"/>
                      <a:pt x="165" y="508"/>
                    </a:cubicBezTo>
                    <a:cubicBezTo>
                      <a:pt x="328" y="679"/>
                      <a:pt x="556" y="831"/>
                      <a:pt x="851" y="873"/>
                    </a:cubicBezTo>
                    <a:cubicBezTo>
                      <a:pt x="890" y="878"/>
                      <a:pt x="998" y="898"/>
                      <a:pt x="995" y="802"/>
                    </a:cubicBezTo>
                    <a:cubicBezTo>
                      <a:pt x="991" y="706"/>
                      <a:pt x="986" y="323"/>
                      <a:pt x="986" y="323"/>
                    </a:cubicBezTo>
                    <a:cubicBezTo>
                      <a:pt x="986" y="323"/>
                      <a:pt x="986" y="250"/>
                      <a:pt x="926" y="229"/>
                    </a:cubicBezTo>
                    <a:cubicBezTo>
                      <a:pt x="866" y="208"/>
                      <a:pt x="741" y="163"/>
                      <a:pt x="666" y="96"/>
                    </a:cubicBezTo>
                    <a:cubicBezTo>
                      <a:pt x="597" y="36"/>
                      <a:pt x="582" y="0"/>
                      <a:pt x="477" y="67"/>
                    </a:cubicBezTo>
                    <a:close/>
                  </a:path>
                </a:pathLst>
              </a:custGeom>
              <a:solidFill>
                <a:srgbClr val="74000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cs typeface="+mn-ea"/>
                    <a:sym typeface="+mn-lt"/>
                  </a:rPr>
                  <a:t>5</a:t>
                </a:r>
                <a:endParaRPr kumimoji="0" sz="2400" b="1" i="0" u="none" strike="noStrike" kern="1200" cap="none" spc="0" normalizeH="0" baseline="0" noProof="0" dirty="0">
                  <a:ln>
                    <a:noFill/>
                  </a:ln>
                  <a:solidFill>
                    <a:prstClr val="white"/>
                  </a:solidFill>
                  <a:effectLst/>
                  <a:uLnTx/>
                  <a:uFillTx/>
                  <a:cs typeface="+mn-ea"/>
                  <a:sym typeface="+mn-lt"/>
                </a:endParaRPr>
              </a:p>
            </p:txBody>
          </p:sp>
          <p:sp>
            <p:nvSpPr>
              <p:cNvPr id="10" name="6"/>
              <p:cNvSpPr>
                <a:spLocks noChangeAspect="1"/>
              </p:cNvSpPr>
              <p:nvPr/>
            </p:nvSpPr>
            <p:spPr bwMode="auto">
              <a:xfrm>
                <a:off x="4961287" y="3177608"/>
                <a:ext cx="612000" cy="959891"/>
              </a:xfrm>
              <a:custGeom>
                <a:avLst/>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rgbClr val="74000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cs typeface="+mn-ea"/>
                    <a:sym typeface="+mn-lt"/>
                  </a:rPr>
                  <a:t>6</a:t>
                </a:r>
                <a:endParaRPr kumimoji="0" sz="2400" b="1" i="0" u="none" strike="noStrike" kern="1200" cap="none" spc="0" normalizeH="0" baseline="0" noProof="0" dirty="0">
                  <a:ln>
                    <a:noFill/>
                  </a:ln>
                  <a:solidFill>
                    <a:prstClr val="white"/>
                  </a:solidFill>
                  <a:effectLst/>
                  <a:uLnTx/>
                  <a:uFillTx/>
                  <a:cs typeface="+mn-ea"/>
                  <a:sym typeface="+mn-lt"/>
                </a:endParaRPr>
              </a:p>
            </p:txBody>
          </p:sp>
          <p:sp>
            <p:nvSpPr>
              <p:cNvPr id="11" name="1"/>
              <p:cNvSpPr>
                <a:spLocks noChangeAspect="1"/>
              </p:cNvSpPr>
              <p:nvPr/>
            </p:nvSpPr>
            <p:spPr bwMode="auto">
              <a:xfrm>
                <a:off x="5134395" y="2586419"/>
                <a:ext cx="886356" cy="792000"/>
              </a:xfrm>
              <a:custGeom>
                <a:avLst/>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solidFill>
                <a:srgbClr val="74000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cs typeface="+mn-ea"/>
                    <a:sym typeface="+mn-lt"/>
                  </a:rPr>
                  <a:t>1</a:t>
                </a:r>
                <a:endParaRPr kumimoji="0" sz="2400" b="1" i="0" u="none" strike="noStrike" kern="1200" cap="none" spc="0" normalizeH="0" baseline="0" noProof="0" dirty="0">
                  <a:ln>
                    <a:noFill/>
                  </a:ln>
                  <a:solidFill>
                    <a:prstClr val="white"/>
                  </a:solidFill>
                  <a:effectLst/>
                  <a:uLnTx/>
                  <a:uFillTx/>
                  <a:cs typeface="+mn-ea"/>
                  <a:sym typeface="+mn-lt"/>
                </a:endParaRPr>
              </a:p>
            </p:txBody>
          </p:sp>
        </p:grpSp>
        <p:sp>
          <p:nvSpPr>
            <p:cNvPr id="12" name="TextBox 100"/>
            <p:cNvSpPr txBox="1"/>
            <p:nvPr/>
          </p:nvSpPr>
          <p:spPr>
            <a:xfrm>
              <a:off x="7607538" y="1916130"/>
              <a:ext cx="3377712" cy="499111"/>
            </a:xfrm>
            <a:prstGeom prst="rect">
              <a:avLst/>
            </a:prstGeom>
            <a:noFill/>
          </p:spPr>
          <p:txBody>
            <a:bodyPr wrap="square" rtlCol="0">
              <a:spAutoFit/>
            </a:bodyPr>
            <a:lstStyle/>
            <a:p>
              <a:pPr lvl="0">
                <a:lnSpc>
                  <a:spcPct val="150000"/>
                </a:lnSpc>
                <a:defRPr/>
              </a:pPr>
              <a:r>
                <a:rPr lang="zh-CN" altLang="en-US" sz="2000" b="1" dirty="0">
                  <a:solidFill>
                    <a:prstClr val="black">
                      <a:lumMod val="65000"/>
                      <a:lumOff val="35000"/>
                    </a:prstClr>
                  </a:solidFill>
                  <a:cs typeface="+mn-ea"/>
                  <a:sym typeface="+mn-lt"/>
                </a:rPr>
                <a:t>法务</a:t>
              </a:r>
              <a:endPar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3" name="TextBox 101"/>
            <p:cNvSpPr txBox="1"/>
            <p:nvPr/>
          </p:nvSpPr>
          <p:spPr>
            <a:xfrm>
              <a:off x="7945743" y="3282300"/>
              <a:ext cx="3377712" cy="499111"/>
            </a:xfrm>
            <a:prstGeom prst="rect">
              <a:avLst/>
            </a:prstGeom>
            <a:noFill/>
          </p:spPr>
          <p:txBody>
            <a:bodyPr wrap="square" rtlCol="0">
              <a:spAutoFit/>
            </a:bodyPr>
            <a:lstStyle/>
            <a:p>
              <a:pPr lvl="0">
                <a:lnSpc>
                  <a:spcPct val="150000"/>
                </a:lnSpc>
                <a:defRPr/>
              </a:pPr>
              <a:r>
                <a:rPr lang="zh-CN" altLang="en-US" sz="2000" b="1" dirty="0">
                  <a:solidFill>
                    <a:prstClr val="black">
                      <a:lumMod val="65000"/>
                      <a:lumOff val="35000"/>
                    </a:prstClr>
                  </a:solidFill>
                  <a:cs typeface="+mn-ea"/>
                  <a:sym typeface="+mn-lt"/>
                </a:rPr>
                <a:t>人才</a:t>
              </a:r>
              <a:endPar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4" name="TextBox 102"/>
            <p:cNvSpPr txBox="1"/>
            <p:nvPr/>
          </p:nvSpPr>
          <p:spPr>
            <a:xfrm>
              <a:off x="7362359" y="4700233"/>
              <a:ext cx="3377712" cy="4991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cs typeface="+mn-ea"/>
                  <a:sym typeface="+mn-lt"/>
                </a:rPr>
                <a:t>青年</a:t>
              </a:r>
              <a:endPar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5" name="TextBox 103"/>
            <p:cNvSpPr txBox="1"/>
            <p:nvPr/>
          </p:nvSpPr>
          <p:spPr>
            <a:xfrm>
              <a:off x="1270821" y="1916130"/>
              <a:ext cx="3377712" cy="499111"/>
            </a:xfrm>
            <a:prstGeom prst="rect">
              <a:avLst/>
            </a:prstGeom>
            <a:noFill/>
          </p:spPr>
          <p:txBody>
            <a:bodyPr wrap="square" rtlCol="0">
              <a:spAutoFit/>
            </a:bodyPr>
            <a:lstStyle/>
            <a:p>
              <a:pPr lvl="0" algn="r">
                <a:lnSpc>
                  <a:spcPct val="150000"/>
                </a:lnSpc>
                <a:defRPr/>
              </a:pPr>
              <a:r>
                <a:rPr lang="zh-CN" altLang="en-US" sz="2000" b="1" dirty="0">
                  <a:solidFill>
                    <a:prstClr val="black">
                      <a:lumMod val="65000"/>
                      <a:lumOff val="35000"/>
                    </a:prstClr>
                  </a:solidFill>
                  <a:cs typeface="+mn-ea"/>
                  <a:sym typeface="+mn-lt"/>
                </a:rPr>
                <a:t>金融</a:t>
              </a: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6" name="TextBox 104"/>
            <p:cNvSpPr txBox="1"/>
            <p:nvPr/>
          </p:nvSpPr>
          <p:spPr>
            <a:xfrm>
              <a:off x="868545" y="3282301"/>
              <a:ext cx="3377712" cy="499111"/>
            </a:xfrm>
            <a:prstGeom prst="rect">
              <a:avLst/>
            </a:prstGeom>
            <a:noFill/>
          </p:spPr>
          <p:txBody>
            <a:bodyPr wrap="square" rtlCol="0">
              <a:spAutoFit/>
            </a:bodyPr>
            <a:lstStyle/>
            <a:p>
              <a:pPr lvl="0" algn="r">
                <a:lnSpc>
                  <a:spcPct val="150000"/>
                </a:lnSpc>
                <a:defRPr/>
              </a:pPr>
              <a:r>
                <a:rPr lang="zh-CN" altLang="en-US" sz="2000" b="1" dirty="0">
                  <a:solidFill>
                    <a:prstClr val="black">
                      <a:lumMod val="65000"/>
                      <a:lumOff val="35000"/>
                    </a:prstClr>
                  </a:solidFill>
                  <a:cs typeface="+mn-ea"/>
                  <a:sym typeface="+mn-lt"/>
                </a:rPr>
                <a:t>航运</a:t>
              </a:r>
              <a:endPar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7" name="TextBox 105"/>
            <p:cNvSpPr txBox="1"/>
            <p:nvPr/>
          </p:nvSpPr>
          <p:spPr>
            <a:xfrm>
              <a:off x="1448580" y="4604528"/>
              <a:ext cx="3377712" cy="499110"/>
            </a:xfrm>
            <a:prstGeom prst="rect">
              <a:avLst/>
            </a:prstGeom>
            <a:noFill/>
          </p:spPr>
          <p:txBody>
            <a:bodyPr wrap="square" rtlCol="0">
              <a:spAutoFit/>
            </a:bodyPr>
            <a:lstStyle/>
            <a:p>
              <a:pPr lvl="0" algn="r">
                <a:lnSpc>
                  <a:spcPct val="150000"/>
                </a:lnSpc>
                <a:defRPr/>
              </a:pPr>
              <a:r>
                <a:rPr lang="zh-CN" altLang="en-US" sz="2000" b="1" dirty="0">
                  <a:solidFill>
                    <a:prstClr val="black">
                      <a:lumMod val="65000"/>
                      <a:lumOff val="35000"/>
                    </a:prstClr>
                  </a:solidFill>
                  <a:cs typeface="+mn-ea"/>
                  <a:sym typeface="+mn-lt"/>
                </a:rPr>
                <a:t>贸易</a:t>
              </a:r>
              <a:endParaRPr kumimoji="0" lang="en-US" altLang="zh-CN"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sp>
        <p:nvSpPr>
          <p:cNvPr id="20" name="文本框 19">
            <a:extLst>
              <a:ext uri="{FF2B5EF4-FFF2-40B4-BE49-F238E27FC236}">
                <a16:creationId xmlns:a16="http://schemas.microsoft.com/office/drawing/2014/main" id="{CA6CC733-B9D1-4BCC-A3F2-5DDD89533917}"/>
              </a:ext>
            </a:extLst>
          </p:cNvPr>
          <p:cNvSpPr txBox="1"/>
          <p:nvPr/>
        </p:nvSpPr>
        <p:spPr>
          <a:xfrm>
            <a:off x="5064088" y="1328168"/>
            <a:ext cx="6666505" cy="4201663"/>
          </a:xfrm>
          <a:prstGeom prst="rect">
            <a:avLst/>
          </a:prstGeom>
          <a:noFill/>
        </p:spPr>
        <p:txBody>
          <a:bodyPr wrap="square">
            <a:spAutoFit/>
          </a:bodyPr>
          <a:lstStyle/>
          <a:p>
            <a:pPr lvl="0" eaLnBrk="1" hangingPunct="1">
              <a:lnSpc>
                <a:spcPct val="150000"/>
              </a:lnSpc>
              <a:defRPr/>
            </a:pPr>
            <a:r>
              <a:rPr lang="zh-CN" altLang="en-US" sz="2000" b="1" kern="0" dirty="0">
                <a:solidFill>
                  <a:prstClr val="black">
                    <a:lumMod val="65000"/>
                    <a:lumOff val="35000"/>
                  </a:prstClr>
                </a:solidFill>
                <a:cs typeface="+mn-ea"/>
                <a:sym typeface="+mn-lt"/>
              </a:rPr>
              <a:t>打造香港融入国家发展首选地</a:t>
            </a:r>
          </a:p>
          <a:p>
            <a:pPr lvl="0" eaLnBrk="1" hangingPunct="1">
              <a:lnSpc>
                <a:spcPct val="150000"/>
              </a:lnSpc>
              <a:defRPr/>
            </a:pPr>
            <a:r>
              <a:rPr lang="zh-CN" altLang="en-US" sz="1600" kern="0" dirty="0">
                <a:solidFill>
                  <a:prstClr val="black">
                    <a:lumMod val="65000"/>
                    <a:lumOff val="35000"/>
                  </a:prstClr>
                </a:solidFill>
                <a:cs typeface="+mn-ea"/>
                <a:sym typeface="+mn-lt"/>
              </a:rPr>
              <a:t>        近年来，前海主动对接香港“八大中心”及北部都会区建设，深化多领域合作，高标准打造深港合作载体。在加快打造高水平对外开放门户枢纽方面，前海稳步扩大制度型开放，去年</a:t>
            </a:r>
            <a:r>
              <a:rPr lang="en-US" altLang="zh-CN" sz="1600" kern="0" dirty="0">
                <a:solidFill>
                  <a:prstClr val="black">
                    <a:lumMod val="65000"/>
                    <a:lumOff val="35000"/>
                  </a:prstClr>
                </a:solidFill>
                <a:cs typeface="+mn-ea"/>
                <a:sym typeface="+mn-lt"/>
              </a:rPr>
              <a:t>1</a:t>
            </a:r>
            <a:r>
              <a:rPr lang="zh-CN" altLang="en-US" sz="1600" kern="0" dirty="0">
                <a:solidFill>
                  <a:prstClr val="black">
                    <a:lumMod val="65000"/>
                    <a:lumOff val="35000"/>
                  </a:prstClr>
                </a:solidFill>
                <a:cs typeface="+mn-ea"/>
                <a:sym typeface="+mn-lt"/>
              </a:rPr>
              <a:t>至</a:t>
            </a:r>
            <a:r>
              <a:rPr lang="en-US" altLang="zh-CN" sz="1600" kern="0" dirty="0">
                <a:solidFill>
                  <a:prstClr val="black">
                    <a:lumMod val="65000"/>
                    <a:lumOff val="35000"/>
                  </a:prstClr>
                </a:solidFill>
                <a:cs typeface="+mn-ea"/>
                <a:sym typeface="+mn-lt"/>
              </a:rPr>
              <a:t>10</a:t>
            </a:r>
            <a:r>
              <a:rPr lang="zh-CN" altLang="en-US" sz="1600" kern="0" dirty="0">
                <a:solidFill>
                  <a:prstClr val="black">
                    <a:lumMod val="65000"/>
                    <a:lumOff val="35000"/>
                  </a:prstClr>
                </a:solidFill>
                <a:cs typeface="+mn-ea"/>
                <a:sym typeface="+mn-lt"/>
              </a:rPr>
              <a:t>月，前海进出口额</a:t>
            </a:r>
            <a:r>
              <a:rPr lang="en-US" altLang="zh-CN" sz="1600" kern="0" dirty="0">
                <a:solidFill>
                  <a:prstClr val="black">
                    <a:lumMod val="65000"/>
                    <a:lumOff val="35000"/>
                  </a:prstClr>
                </a:solidFill>
                <a:cs typeface="+mn-ea"/>
                <a:sym typeface="+mn-lt"/>
              </a:rPr>
              <a:t>1880.5</a:t>
            </a:r>
            <a:r>
              <a:rPr lang="zh-CN" altLang="en-US" sz="1600" kern="0" dirty="0">
                <a:solidFill>
                  <a:prstClr val="black">
                    <a:lumMod val="65000"/>
                    <a:lumOff val="35000"/>
                  </a:prstClr>
                </a:solidFill>
                <a:cs typeface="+mn-ea"/>
                <a:sym typeface="+mn-lt"/>
              </a:rPr>
              <a:t>亿元，增长</a:t>
            </a:r>
            <a:r>
              <a:rPr lang="en-US" altLang="zh-CN" sz="1600" kern="0" dirty="0">
                <a:solidFill>
                  <a:prstClr val="black">
                    <a:lumMod val="65000"/>
                    <a:lumOff val="35000"/>
                  </a:prstClr>
                </a:solidFill>
                <a:cs typeface="+mn-ea"/>
                <a:sym typeface="+mn-lt"/>
              </a:rPr>
              <a:t>54.9%</a:t>
            </a:r>
            <a:r>
              <a:rPr lang="zh-CN" altLang="en-US" sz="1600" kern="0" dirty="0">
                <a:solidFill>
                  <a:prstClr val="black">
                    <a:lumMod val="65000"/>
                    <a:lumOff val="35000"/>
                  </a:prstClr>
                </a:solidFill>
                <a:cs typeface="+mn-ea"/>
                <a:sym typeface="+mn-lt"/>
              </a:rPr>
              <a:t>。　</a:t>
            </a:r>
          </a:p>
          <a:p>
            <a:pPr lvl="0" eaLnBrk="1" hangingPunct="1">
              <a:lnSpc>
                <a:spcPct val="150000"/>
              </a:lnSpc>
              <a:defRPr/>
            </a:pPr>
            <a:r>
              <a:rPr lang="zh-CN" altLang="en-US" sz="1600" kern="0" dirty="0">
                <a:solidFill>
                  <a:prstClr val="black">
                    <a:lumMod val="65000"/>
                    <a:lumOff val="35000"/>
                  </a:prstClr>
                </a:solidFill>
                <a:cs typeface="+mn-ea"/>
                <a:sym typeface="+mn-lt"/>
              </a:rPr>
              <a:t>        中山大学自贸区综合研究院发布的“</a:t>
            </a:r>
            <a:r>
              <a:rPr lang="en-US" altLang="zh-CN" sz="1600" kern="0" dirty="0">
                <a:solidFill>
                  <a:prstClr val="black">
                    <a:lumMod val="65000"/>
                    <a:lumOff val="35000"/>
                  </a:prstClr>
                </a:solidFill>
                <a:cs typeface="+mn-ea"/>
                <a:sym typeface="+mn-lt"/>
              </a:rPr>
              <a:t>2021-2022</a:t>
            </a:r>
            <a:r>
              <a:rPr lang="zh-CN" altLang="en-US" sz="1600" kern="0" dirty="0">
                <a:solidFill>
                  <a:prstClr val="black">
                    <a:lumMod val="65000"/>
                    <a:lumOff val="35000"/>
                  </a:prstClr>
                </a:solidFill>
                <a:cs typeface="+mn-ea"/>
                <a:sym typeface="+mn-lt"/>
              </a:rPr>
              <a:t>年度中国自由贸易试验区制度创新指数”显示，前海位居第一，持续领跑，贸易便利化、投资自由化、金融改革创新、政府职能转变以及法制化环境等</a:t>
            </a:r>
            <a:r>
              <a:rPr lang="en-US" altLang="zh-CN" sz="1600" kern="0" dirty="0">
                <a:solidFill>
                  <a:prstClr val="black">
                    <a:lumMod val="65000"/>
                    <a:lumOff val="35000"/>
                  </a:prstClr>
                </a:solidFill>
                <a:cs typeface="+mn-ea"/>
                <a:sym typeface="+mn-lt"/>
              </a:rPr>
              <a:t>5</a:t>
            </a:r>
            <a:r>
              <a:rPr lang="zh-CN" altLang="en-US" sz="1600" kern="0" dirty="0">
                <a:solidFill>
                  <a:prstClr val="black">
                    <a:lumMod val="65000"/>
                    <a:lumOff val="35000"/>
                  </a:prstClr>
                </a:solidFill>
                <a:cs typeface="+mn-ea"/>
                <a:sym typeface="+mn-lt"/>
              </a:rPr>
              <a:t>个一级指标，前海均稳居前三，政府职能转变以及法制化环境分项更是占据全国自贸区之首。</a:t>
            </a:r>
          </a:p>
          <a:p>
            <a:pPr lvl="0" eaLnBrk="1" hangingPunct="1">
              <a:lnSpc>
                <a:spcPct val="150000"/>
              </a:lnSpc>
              <a:defRPr/>
            </a:pPr>
            <a:endParaRPr lang="zh-CN" altLang="en-US" sz="1600" kern="0" dirty="0">
              <a:solidFill>
                <a:prstClr val="black">
                  <a:lumMod val="65000"/>
                  <a:lumOff val="35000"/>
                </a:prstClr>
              </a:solidFill>
              <a:cs typeface="+mn-ea"/>
              <a:sym typeface="+mn-lt"/>
            </a:endParaRPr>
          </a:p>
        </p:txBody>
      </p:sp>
      <p:pic>
        <p:nvPicPr>
          <p:cNvPr id="4098" name="Picture 2">
            <a:extLst>
              <a:ext uri="{FF2B5EF4-FFF2-40B4-BE49-F238E27FC236}">
                <a16:creationId xmlns:a16="http://schemas.microsoft.com/office/drawing/2014/main" id="{96D79BCC-9D43-4475-874C-3BBDE706F660}"/>
              </a:ext>
            </a:extLst>
          </p:cNvPr>
          <p:cNvPicPr>
            <a:picLocks noChangeAspect="1" noChangeArrowheads="1"/>
          </p:cNvPicPr>
          <p:nvPr/>
        </p:nvPicPr>
        <p:blipFill rotWithShape="1">
          <a:blip r:embed="rId3" cstate="screen">
            <a:alphaModFix amt="64000"/>
            <a:extLst>
              <a:ext uri="{28A0092B-C50C-407E-A947-70E740481C1C}">
                <a14:useLocalDpi xmlns:a14="http://schemas.microsoft.com/office/drawing/2010/main"/>
              </a:ext>
            </a:extLst>
          </a:blip>
          <a:srcRect/>
          <a:stretch/>
        </p:blipFill>
        <p:spPr bwMode="auto">
          <a:xfrm>
            <a:off x="-72312" y="5223488"/>
            <a:ext cx="12264312" cy="3242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37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down)">
                                      <p:cBhvr>
                                        <p:cTn id="1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珠海横琴</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9" name="组合 8"/>
          <p:cNvGrpSpPr/>
          <p:nvPr/>
        </p:nvGrpSpPr>
        <p:grpSpPr>
          <a:xfrm>
            <a:off x="881650" y="1155425"/>
            <a:ext cx="10442576" cy="2472566"/>
            <a:chOff x="874713" y="1479275"/>
            <a:chExt cx="10442576" cy="2472566"/>
          </a:xfrm>
        </p:grpSpPr>
        <p:sp>
          <p:nvSpPr>
            <p:cNvPr id="10" name="矩形: 对角圆角 9"/>
            <p:cNvSpPr/>
            <p:nvPr/>
          </p:nvSpPr>
          <p:spPr>
            <a:xfrm>
              <a:off x="874713" y="2356368"/>
              <a:ext cx="10442576" cy="1595473"/>
            </a:xfrm>
            <a:prstGeom prst="round2DiagRect">
              <a:avLst>
                <a:gd name="adj1" fmla="val 27314"/>
                <a:gd name="adj2" fmla="val 0"/>
              </a:avLst>
            </a:prstGeom>
            <a:solidFill>
              <a:srgbClr val="74000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1" name="矩形 10"/>
            <p:cNvSpPr/>
            <p:nvPr/>
          </p:nvSpPr>
          <p:spPr>
            <a:xfrm>
              <a:off x="1336152" y="2529446"/>
              <a:ext cx="7192748" cy="115640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cs typeface="+mn-ea"/>
                  <a:sym typeface="+mn-lt"/>
                </a:rPr>
                <a:t>        2015</a:t>
              </a:r>
              <a:r>
                <a:rPr kumimoji="0" lang="zh-CN" altLang="en-US" sz="1600" b="0" i="0" u="none" strike="noStrike" kern="0" cap="none" spc="0" normalizeH="0" baseline="0" noProof="0" dirty="0">
                  <a:ln>
                    <a:noFill/>
                  </a:ln>
                  <a:solidFill>
                    <a:prstClr val="white"/>
                  </a:solidFill>
                  <a:effectLst/>
                  <a:uLnTx/>
                  <a:uFillTx/>
                  <a:cs typeface="+mn-ea"/>
                  <a:sym typeface="+mn-lt"/>
                </a:rPr>
                <a:t>年，横琴新区被确定为中国（广东）自由贸易试验区的重要组成部分，成为中国改革开放的又一个试验区。通过自贸试验区的建设，横琴新区在贸易自由化、投资自由化、金融自由化、人员流动自由化等方面实现了创新。</a:t>
              </a:r>
            </a:p>
          </p:txBody>
        </p:sp>
        <p:sp>
          <p:nvSpPr>
            <p:cNvPr id="13" name="椭圆 12"/>
            <p:cNvSpPr/>
            <p:nvPr/>
          </p:nvSpPr>
          <p:spPr>
            <a:xfrm>
              <a:off x="8882819" y="1479275"/>
              <a:ext cx="2109374" cy="2109374"/>
            </a:xfrm>
            <a:prstGeom prst="ellipse">
              <a:avLst/>
            </a:prstGeom>
            <a:solidFill>
              <a:schemeClr val="bg1"/>
            </a:solidFill>
            <a:ln w="38100">
              <a:solidFill>
                <a:schemeClr val="bg1"/>
              </a:solidFill>
            </a:ln>
            <a:effectLst>
              <a:outerShdw blurRad="762000" sx="105000" sy="105000" algn="ctr" rotWithShape="0">
                <a:srgbClr val="E7271C">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31" name="组合 30"/>
          <p:cNvGrpSpPr/>
          <p:nvPr/>
        </p:nvGrpSpPr>
        <p:grpSpPr>
          <a:xfrm>
            <a:off x="2549812" y="4333215"/>
            <a:ext cx="8774414" cy="2356735"/>
            <a:chOff x="1997266" y="1862248"/>
            <a:chExt cx="4724399" cy="2356735"/>
          </a:xfrm>
        </p:grpSpPr>
        <p:grpSp>
          <p:nvGrpSpPr>
            <p:cNvPr id="32" name="组合 31"/>
            <p:cNvGrpSpPr/>
            <p:nvPr/>
          </p:nvGrpSpPr>
          <p:grpSpPr>
            <a:xfrm>
              <a:off x="1997266" y="1862248"/>
              <a:ext cx="4724399" cy="2356735"/>
              <a:chOff x="2263966" y="1903640"/>
              <a:chExt cx="4724399" cy="2356735"/>
            </a:xfrm>
          </p:grpSpPr>
          <p:sp>
            <p:nvSpPr>
              <p:cNvPr id="34" name="矩形: 圆角 33"/>
              <p:cNvSpPr/>
              <p:nvPr/>
            </p:nvSpPr>
            <p:spPr>
              <a:xfrm>
                <a:off x="2263966" y="1985046"/>
                <a:ext cx="4724399" cy="1280773"/>
              </a:xfrm>
              <a:prstGeom prst="roundRect">
                <a:avLst>
                  <a:gd name="adj" fmla="val 50000"/>
                </a:avLst>
              </a:prstGeom>
              <a:solidFill>
                <a:schemeClr val="bg1"/>
              </a:solidFill>
              <a:ln>
                <a:noFill/>
              </a:ln>
              <a:effectLst>
                <a:outerShdw blurRad="762000" sx="99000" sy="99000" algn="ctr"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5" name="矩形 34"/>
              <p:cNvSpPr/>
              <p:nvPr/>
            </p:nvSpPr>
            <p:spPr>
              <a:xfrm>
                <a:off x="2557645" y="1903640"/>
                <a:ext cx="3388907" cy="235673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1" kern="0" dirty="0">
                    <a:solidFill>
                      <a:prstClr val="black">
                        <a:lumMod val="65000"/>
                        <a:lumOff val="35000"/>
                      </a:prstClr>
                    </a:solidFill>
                    <a:cs typeface="+mn-ea"/>
                    <a:sym typeface="+mn-lt"/>
                  </a:rPr>
                  <a:t>        </a:t>
                </a:r>
                <a:r>
                  <a:rPr kumimoji="0" lang="en-US" altLang="zh-CN" sz="1600" b="0" i="0" u="none" strike="noStrike" kern="0" cap="none" spc="0" normalizeH="0" baseline="0" noProof="0" dirty="0">
                    <a:ln>
                      <a:noFill/>
                    </a:ln>
                    <a:solidFill>
                      <a:prstClr val="black">
                        <a:lumMod val="65000"/>
                        <a:lumOff val="35000"/>
                      </a:prstClr>
                    </a:solidFill>
                    <a:effectLst/>
                    <a:uLnTx/>
                    <a:uFillTx/>
                    <a:cs typeface="+mn-ea"/>
                    <a:sym typeface="+mn-lt"/>
                  </a:rPr>
                  <a:t>2018</a:t>
                </a:r>
                <a:r>
                  <a:rPr kumimoji="0" lang="zh-CN" altLang="en-US" sz="1600" b="0" i="0" u="none" strike="noStrike" kern="0" cap="none" spc="0" normalizeH="0" baseline="0" noProof="0" dirty="0">
                    <a:ln>
                      <a:noFill/>
                    </a:ln>
                    <a:solidFill>
                      <a:prstClr val="black">
                        <a:lumMod val="65000"/>
                        <a:lumOff val="35000"/>
                      </a:prstClr>
                    </a:solidFill>
                    <a:effectLst/>
                    <a:uLnTx/>
                    <a:uFillTx/>
                    <a:cs typeface="+mn-ea"/>
                    <a:sym typeface="+mn-lt"/>
                  </a:rPr>
                  <a:t>年</a:t>
                </a:r>
                <a:r>
                  <a:rPr kumimoji="0" lang="en-US" altLang="zh-CN" sz="1600" b="0" i="0" u="none" strike="noStrike" kern="0" cap="none" spc="0" normalizeH="0" baseline="0" noProof="0" dirty="0">
                    <a:ln>
                      <a:noFill/>
                    </a:ln>
                    <a:solidFill>
                      <a:prstClr val="black">
                        <a:lumMod val="65000"/>
                        <a:lumOff val="35000"/>
                      </a:prstClr>
                    </a:solidFill>
                    <a:effectLst/>
                    <a:uLnTx/>
                    <a:uFillTx/>
                    <a:cs typeface="+mn-ea"/>
                    <a:sym typeface="+mn-lt"/>
                  </a:rPr>
                  <a:t>8</a:t>
                </a:r>
                <a:r>
                  <a:rPr kumimoji="0" lang="zh-CN" altLang="en-US" sz="1600" b="0" i="0" u="none" strike="noStrike" kern="0" cap="none" spc="0" normalizeH="0" baseline="0" noProof="0" dirty="0">
                    <a:ln>
                      <a:noFill/>
                    </a:ln>
                    <a:solidFill>
                      <a:prstClr val="black">
                        <a:lumMod val="65000"/>
                        <a:lumOff val="35000"/>
                      </a:prstClr>
                    </a:solidFill>
                    <a:effectLst/>
                    <a:uLnTx/>
                    <a:uFillTx/>
                    <a:cs typeface="+mn-ea"/>
                    <a:sym typeface="+mn-lt"/>
                  </a:rPr>
                  <a:t>月，横琴口岸正式开通运营，成为珠海市的第四个陆路口岸和珠海至澳门大湾区内的第一个口岸。这极大地方便了人员、货物和资本的流动，加快了澳门及周边地区与珠海市的互联互通。</a:t>
                </a:r>
              </a:p>
            </p:txBody>
          </p:sp>
        </p:grpSp>
        <p:sp>
          <p:nvSpPr>
            <p:cNvPr id="33" name="椭圆 32"/>
            <p:cNvSpPr/>
            <p:nvPr/>
          </p:nvSpPr>
          <p:spPr>
            <a:xfrm>
              <a:off x="5898812" y="1862248"/>
              <a:ext cx="775338" cy="1440000"/>
            </a:xfrm>
            <a:prstGeom prst="ellipse">
              <a:avLst/>
            </a:prstGeom>
            <a:solidFill>
              <a:srgbClr val="740003"/>
            </a:solidFill>
            <a:ln w="12700" cap="flat" cmpd="sng" algn="ctr">
              <a:noFill/>
              <a:prstDash val="solid"/>
              <a:miter lim="800000"/>
            </a:ln>
            <a:effectLst>
              <a:outerShdw blurRad="762000" dist="63500" dir="5400000" algn="t" rotWithShape="0">
                <a:srgbClr val="C5E3E3">
                  <a:alpha val="1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white"/>
                </a:solidFill>
                <a:effectLst/>
                <a:uLnTx/>
                <a:uFillTx/>
                <a:cs typeface="+mn-ea"/>
                <a:sym typeface="+mn-lt"/>
              </a:endParaRPr>
            </a:p>
          </p:txBody>
        </p:sp>
      </p:grpSp>
      <p:pic>
        <p:nvPicPr>
          <p:cNvPr id="5122" name="Picture 2">
            <a:extLst>
              <a:ext uri="{FF2B5EF4-FFF2-40B4-BE49-F238E27FC236}">
                <a16:creationId xmlns:a16="http://schemas.microsoft.com/office/drawing/2014/main" id="{6F756718-8A22-416A-97E5-AC41DB76B4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11895" y="1180415"/>
            <a:ext cx="2065096" cy="2065096"/>
          </a:xfrm>
          <a:prstGeom prst="ellipse">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CE05F51-3AEA-4939-B6EE-131C81EA34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589" y="4221119"/>
            <a:ext cx="2423411" cy="1615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97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fltVal val="0"/>
                                          </p:val>
                                        </p:tav>
                                        <p:tav tm="100000">
                                          <p:val>
                                            <p:strVal val="#ppt_w"/>
                                          </p:val>
                                        </p:tav>
                                      </p:tavLst>
                                    </p:anim>
                                    <p:anim calcmode="lin" valueType="num">
                                      <p:cBhvr>
                                        <p:cTn id="13" dur="1000" fill="hold"/>
                                        <p:tgtEl>
                                          <p:spTgt spid="5122"/>
                                        </p:tgtEl>
                                        <p:attrNameLst>
                                          <p:attrName>ppt_h</p:attrName>
                                        </p:attrNameLst>
                                      </p:cBhvr>
                                      <p:tavLst>
                                        <p:tav tm="0">
                                          <p:val>
                                            <p:fltVal val="0"/>
                                          </p:val>
                                        </p:tav>
                                        <p:tav tm="100000">
                                          <p:val>
                                            <p:strVal val="#ppt_h"/>
                                          </p:val>
                                        </p:tav>
                                      </p:tavLst>
                                    </p:anim>
                                    <p:animEffect transition="in" filter="fade">
                                      <p:cBhvr>
                                        <p:cTn id="14" dur="1000"/>
                                        <p:tgtEl>
                                          <p:spTgt spid="5122"/>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3914774"/>
            <a:ext cx="12192000" cy="2943225"/>
          </a:xfrm>
          <a:prstGeom prst="rect">
            <a:avLst/>
          </a:prstGeom>
        </p:spPr>
      </p:pic>
      <p:pic>
        <p:nvPicPr>
          <p:cNvPr id="3" name="图片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430810" y="3592533"/>
            <a:ext cx="3313825" cy="3550528"/>
          </a:xfrm>
          <a:prstGeom prst="rect">
            <a:avLst/>
          </a:prstGeom>
        </p:spPr>
      </p:pic>
      <p:grpSp>
        <p:nvGrpSpPr>
          <p:cNvPr id="14" name="组合 13"/>
          <p:cNvGrpSpPr/>
          <p:nvPr/>
        </p:nvGrpSpPr>
        <p:grpSpPr>
          <a:xfrm>
            <a:off x="2135405" y="1998813"/>
            <a:ext cx="7921190" cy="1888825"/>
            <a:chOff x="2135405" y="1998813"/>
            <a:chExt cx="7921190" cy="1888825"/>
          </a:xfrm>
        </p:grpSpPr>
        <p:grpSp>
          <p:nvGrpSpPr>
            <p:cNvPr id="7" name="组合 6"/>
            <p:cNvGrpSpPr/>
            <p:nvPr/>
          </p:nvGrpSpPr>
          <p:grpSpPr>
            <a:xfrm>
              <a:off x="2135405" y="1998813"/>
              <a:ext cx="7921190" cy="1888825"/>
              <a:chOff x="932890" y="1879253"/>
              <a:chExt cx="3797733" cy="905578"/>
            </a:xfrm>
          </p:grpSpPr>
          <p:sp>
            <p:nvSpPr>
              <p:cNvPr id="8" name="矩形: 圆角 7"/>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10" name="任意多边形: 形状 9"/>
              <p:cNvSpPr/>
              <p:nvPr/>
            </p:nvSpPr>
            <p:spPr bwMode="auto">
              <a:xfrm>
                <a:off x="1873965" y="1879253"/>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sp>
          <p:nvSpPr>
            <p:cNvPr id="13" name="文本框 12"/>
            <p:cNvSpPr txBox="1"/>
            <p:nvPr/>
          </p:nvSpPr>
          <p:spPr>
            <a:xfrm>
              <a:off x="2269213" y="2281506"/>
              <a:ext cx="1817878" cy="1323439"/>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cs typeface="+mn-ea"/>
                  <a:sym typeface="+mn-lt"/>
                </a:rPr>
                <a:t>03</a:t>
              </a:r>
              <a:endParaRPr kumimoji="0" lang="zh-CN" altLang="en-US" sz="8000" b="0" i="0" u="none" strike="noStrike" kern="0" cap="none" spc="0" normalizeH="0" baseline="0" noProof="0" dirty="0">
                <a:ln>
                  <a:noFill/>
                </a:ln>
                <a:solidFill>
                  <a:prstClr val="white"/>
                </a:solidFill>
                <a:effectLst/>
                <a:uLnTx/>
                <a:uFillTx/>
                <a:cs typeface="+mn-ea"/>
                <a:sym typeface="+mn-lt"/>
              </a:endParaRPr>
            </a:p>
          </p:txBody>
        </p:sp>
      </p:grpSp>
      <p:sp>
        <p:nvSpPr>
          <p:cNvPr id="17" name="文本框 16"/>
          <p:cNvSpPr txBox="1"/>
          <p:nvPr/>
        </p:nvSpPr>
        <p:spPr>
          <a:xfrm>
            <a:off x="4405313" y="2182468"/>
            <a:ext cx="48672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800" b="1" dirty="0">
                <a:solidFill>
                  <a:prstClr val="black">
                    <a:lumMod val="65000"/>
                    <a:lumOff val="35000"/>
                  </a:prstClr>
                </a:solidFill>
                <a:cs typeface="+mn-ea"/>
                <a:sym typeface="+mn-lt"/>
              </a:rPr>
              <a:t>良治</a:t>
            </a:r>
            <a:r>
              <a:rPr kumimoji="0" lang="zh-CN" altLang="en-US" sz="4800" b="1" i="0" u="none" strike="noStrike" kern="1200" cap="none" spc="0" normalizeH="0" baseline="0" noProof="0" dirty="0">
                <a:ln>
                  <a:noFill/>
                </a:ln>
                <a:solidFill>
                  <a:prstClr val="black">
                    <a:lumMod val="65000"/>
                    <a:lumOff val="35000"/>
                  </a:prstClr>
                </a:solidFill>
                <a:effectLst/>
                <a:uLnTx/>
                <a:uFillTx/>
                <a:cs typeface="+mn-ea"/>
                <a:sym typeface="+mn-lt"/>
              </a:rPr>
              <a:t>湾区</a:t>
            </a:r>
          </a:p>
        </p:txBody>
      </p:sp>
      <p:sp>
        <p:nvSpPr>
          <p:cNvPr id="18" name="矩形 17"/>
          <p:cNvSpPr/>
          <p:nvPr/>
        </p:nvSpPr>
        <p:spPr>
          <a:xfrm>
            <a:off x="4324341" y="3000176"/>
            <a:ext cx="5029218" cy="417743"/>
          </a:xfrm>
          <a:prstGeom prst="rect">
            <a:avLst/>
          </a:prstGeom>
        </p:spPr>
        <p:txBody>
          <a:bodyPr wrap="square">
            <a:spAutoFit/>
          </a:bodyPr>
          <a:lstStyle/>
          <a:p>
            <a:pPr lvl="0" algn="ctr" eaLnBrk="0" hangingPunct="0">
              <a:lnSpc>
                <a:spcPct val="150000"/>
              </a:lnSpc>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重视社会治理，</a:t>
            </a:r>
            <a:r>
              <a:rPr lang="zh-CN" altLang="en-US" sz="1600" dirty="0">
                <a:solidFill>
                  <a:prstClr val="black">
                    <a:lumMod val="65000"/>
                    <a:lumOff val="35000"/>
                  </a:prstClr>
                </a:solidFill>
                <a:cs typeface="+mn-ea"/>
                <a:sym typeface="+mn-lt"/>
              </a:rPr>
              <a:t>增进民生福祉</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Tree>
    <p:extLst>
      <p:ext uri="{BB962C8B-B14F-4D97-AF65-F5344CB8AC3E}">
        <p14:creationId xmlns:p14="http://schemas.microsoft.com/office/powerpoint/2010/main" val="70808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250" fill="hold"/>
                                        <p:tgtEl>
                                          <p:spTgt spid="17"/>
                                        </p:tgtEl>
                                        <p:attrNameLst>
                                          <p:attrName>ppt_x</p:attrName>
                                        </p:attrNameLst>
                                      </p:cBhvr>
                                      <p:tavLst>
                                        <p:tav tm="0">
                                          <p:val>
                                            <p:strVal val="#ppt_x"/>
                                          </p:val>
                                        </p:tav>
                                        <p:tav tm="100000">
                                          <p:val>
                                            <p:strVal val="#ppt_x"/>
                                          </p:val>
                                        </p:tav>
                                      </p:tavLst>
                                    </p:anim>
                                    <p:anim calcmode="lin" valueType="num">
                                      <p:cBhvr additive="base">
                                        <p:cTn id="13" dur="125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顶角 24"/>
          <p:cNvSpPr/>
          <p:nvPr/>
        </p:nvSpPr>
        <p:spPr>
          <a:xfrm>
            <a:off x="266700" y="1760146"/>
            <a:ext cx="11658600" cy="4535879"/>
          </a:xfrm>
          <a:prstGeom prst="round2SameRect">
            <a:avLst>
              <a:gd name="adj1" fmla="val 6600"/>
              <a:gd name="adj2" fmla="val 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grpSp>
        <p:nvGrpSpPr>
          <p:cNvPr id="2" name="组合 1"/>
          <p:cNvGrpSpPr/>
          <p:nvPr/>
        </p:nvGrpSpPr>
        <p:grpSpPr>
          <a:xfrm>
            <a:off x="209551" y="195450"/>
            <a:ext cx="6615692" cy="680849"/>
            <a:chOff x="171451" y="243075"/>
            <a:chExt cx="6615692" cy="680849"/>
          </a:xfrm>
        </p:grpSpPr>
        <p:sp>
          <p:nvSpPr>
            <p:cNvPr id="3" name="文本框 2"/>
            <p:cNvSpPr txBox="1"/>
            <p:nvPr/>
          </p:nvSpPr>
          <p:spPr>
            <a:xfrm>
              <a:off x="895351" y="321889"/>
              <a:ext cx="58917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打造宜居宜业宜游的优质生活圈</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31" name="组合 30"/>
          <p:cNvGrpSpPr/>
          <p:nvPr/>
        </p:nvGrpSpPr>
        <p:grpSpPr>
          <a:xfrm>
            <a:off x="1041276" y="1435249"/>
            <a:ext cx="9721080" cy="2091543"/>
            <a:chOff x="1041276" y="1435249"/>
            <a:chExt cx="9721080" cy="2091543"/>
          </a:xfrm>
          <a:solidFill>
            <a:srgbClr val="740003"/>
          </a:solidFill>
        </p:grpSpPr>
        <p:grpSp>
          <p:nvGrpSpPr>
            <p:cNvPr id="21" name="组合 20"/>
            <p:cNvGrpSpPr/>
            <p:nvPr/>
          </p:nvGrpSpPr>
          <p:grpSpPr>
            <a:xfrm>
              <a:off x="1041276" y="1453078"/>
              <a:ext cx="1744047" cy="2073714"/>
              <a:chOff x="1269876" y="1710253"/>
              <a:chExt cx="1744047" cy="2073714"/>
            </a:xfrm>
            <a:grpFill/>
          </p:grpSpPr>
          <p:grpSp>
            <p:nvGrpSpPr>
              <p:cNvPr id="5" name="组合 4"/>
              <p:cNvGrpSpPr/>
              <p:nvPr/>
            </p:nvGrpSpPr>
            <p:grpSpPr>
              <a:xfrm>
                <a:off x="1269876" y="1710253"/>
                <a:ext cx="1744047" cy="2073714"/>
                <a:chOff x="1487052" y="1862653"/>
                <a:chExt cx="1744047" cy="2073714"/>
              </a:xfrm>
              <a:grpFill/>
            </p:grpSpPr>
            <p:sp>
              <p:nvSpPr>
                <p:cNvPr id="6" name="Freeform 7"/>
                <p:cNvSpPr/>
                <p:nvPr/>
              </p:nvSpPr>
              <p:spPr bwMode="auto">
                <a:xfrm>
                  <a:off x="1487052" y="1862653"/>
                  <a:ext cx="469097" cy="307069"/>
                </a:xfrm>
                <a:custGeom>
                  <a:avLst/>
                  <a:gdLst>
                    <a:gd name="T0" fmla="*/ 283 w 283"/>
                    <a:gd name="T1" fmla="*/ 142 h 250"/>
                    <a:gd name="T2" fmla="*/ 141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19" y="0"/>
                        <a:pt x="141" y="0"/>
                      </a:cubicBezTo>
                      <a:cubicBezTo>
                        <a:pt x="63" y="0"/>
                        <a:pt x="0" y="63"/>
                        <a:pt x="0" y="142"/>
                      </a:cubicBezTo>
                      <a:cubicBezTo>
                        <a:pt x="0" y="250"/>
                        <a:pt x="0" y="250"/>
                        <a:pt x="0" y="250"/>
                      </a:cubicBezTo>
                      <a:cubicBezTo>
                        <a:pt x="283" y="250"/>
                        <a:pt x="283" y="250"/>
                        <a:pt x="283" y="250"/>
                      </a:cubicBezTo>
                      <a:lnTo>
                        <a:pt x="283"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7" name="Freeform 11"/>
                <p:cNvSpPr/>
                <p:nvPr/>
              </p:nvSpPr>
              <p:spPr bwMode="auto">
                <a:xfrm>
                  <a:off x="1719828" y="1862653"/>
                  <a:ext cx="1511271" cy="2073714"/>
                </a:xfrm>
                <a:custGeom>
                  <a:avLst/>
                  <a:gdLst>
                    <a:gd name="T0" fmla="*/ 911 w 911"/>
                    <a:gd name="T1" fmla="*/ 142 h 1248"/>
                    <a:gd name="T2" fmla="*/ 770 w 911"/>
                    <a:gd name="T3" fmla="*/ 0 h 1248"/>
                    <a:gd name="T4" fmla="*/ 0 w 911"/>
                    <a:gd name="T5" fmla="*/ 0 h 1248"/>
                    <a:gd name="T6" fmla="*/ 142 w 911"/>
                    <a:gd name="T7" fmla="*/ 142 h 1248"/>
                    <a:gd name="T8" fmla="*/ 142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8" y="0"/>
                        <a:pt x="770" y="0"/>
                      </a:cubicBezTo>
                      <a:cubicBezTo>
                        <a:pt x="0" y="0"/>
                        <a:pt x="0" y="0"/>
                        <a:pt x="0" y="0"/>
                      </a:cubicBezTo>
                      <a:cubicBezTo>
                        <a:pt x="78" y="0"/>
                        <a:pt x="142" y="63"/>
                        <a:pt x="142" y="142"/>
                      </a:cubicBezTo>
                      <a:cubicBezTo>
                        <a:pt x="142" y="1050"/>
                        <a:pt x="142" y="1050"/>
                        <a:pt x="142" y="1050"/>
                      </a:cubicBezTo>
                      <a:cubicBezTo>
                        <a:pt x="532" y="1248"/>
                        <a:pt x="532" y="1248"/>
                        <a:pt x="532" y="1248"/>
                      </a:cubicBezTo>
                      <a:cubicBezTo>
                        <a:pt x="911" y="1050"/>
                        <a:pt x="911" y="1050"/>
                        <a:pt x="911" y="1050"/>
                      </a:cubicBezTo>
                      <a:lnTo>
                        <a:pt x="911"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8" name="文本框 40"/>
              <p:cNvSpPr txBox="1"/>
              <p:nvPr/>
            </p:nvSpPr>
            <p:spPr>
              <a:xfrm>
                <a:off x="1915930" y="2394718"/>
                <a:ext cx="813043" cy="769441"/>
              </a:xfrm>
              <a:prstGeom prst="rect">
                <a:avLst/>
              </a:prstGeom>
              <a:grpFill/>
            </p:spPr>
            <p:txBody>
              <a:bodyPr wrap="none" rtlCol="0" anchor="ctr">
                <a:spAutoFit/>
              </a:bodyPr>
              <a:lstStyle/>
              <a:p>
                <a:r>
                  <a:rPr lang="en-US" altLang="zh-CN" sz="4400" dirty="0">
                    <a:solidFill>
                      <a:prstClr val="white"/>
                    </a:solidFill>
                    <a:cs typeface="+mn-ea"/>
                    <a:sym typeface="+mn-lt"/>
                  </a:rPr>
                  <a:t>01</a:t>
                </a:r>
              </a:p>
            </p:txBody>
          </p:sp>
        </p:grpSp>
        <p:grpSp>
          <p:nvGrpSpPr>
            <p:cNvPr id="23" name="组合 22"/>
            <p:cNvGrpSpPr/>
            <p:nvPr/>
          </p:nvGrpSpPr>
          <p:grpSpPr>
            <a:xfrm>
              <a:off x="6356146" y="1453078"/>
              <a:ext cx="1746411" cy="2073714"/>
              <a:chOff x="6580249" y="1710253"/>
              <a:chExt cx="1746411" cy="2073714"/>
            </a:xfrm>
            <a:grpFill/>
          </p:grpSpPr>
          <p:grpSp>
            <p:nvGrpSpPr>
              <p:cNvPr id="13" name="组合 12"/>
              <p:cNvGrpSpPr/>
              <p:nvPr/>
            </p:nvGrpSpPr>
            <p:grpSpPr>
              <a:xfrm>
                <a:off x="6580249" y="1710253"/>
                <a:ext cx="1746411" cy="2073714"/>
                <a:chOff x="6442809" y="1862653"/>
                <a:chExt cx="1746411" cy="2073714"/>
              </a:xfrm>
              <a:grpFill/>
            </p:grpSpPr>
            <p:sp>
              <p:nvSpPr>
                <p:cNvPr id="14" name="Freeform 5"/>
                <p:cNvSpPr/>
                <p:nvPr/>
              </p:nvSpPr>
              <p:spPr bwMode="auto">
                <a:xfrm>
                  <a:off x="6442809" y="1862653"/>
                  <a:ext cx="469097" cy="307069"/>
                </a:xfrm>
                <a:custGeom>
                  <a:avLst/>
                  <a:gdLst>
                    <a:gd name="T0" fmla="*/ 283 w 283"/>
                    <a:gd name="T1" fmla="*/ 142 h 250"/>
                    <a:gd name="T2" fmla="*/ 142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2" y="0"/>
                      </a:cubicBezTo>
                      <a:cubicBezTo>
                        <a:pt x="64" y="0"/>
                        <a:pt x="0" y="63"/>
                        <a:pt x="0" y="142"/>
                      </a:cubicBezTo>
                      <a:cubicBezTo>
                        <a:pt x="0" y="250"/>
                        <a:pt x="0" y="250"/>
                        <a:pt x="0" y="250"/>
                      </a:cubicBezTo>
                      <a:cubicBezTo>
                        <a:pt x="283" y="250"/>
                        <a:pt x="283" y="250"/>
                        <a:pt x="283" y="250"/>
                      </a:cubicBezTo>
                      <a:lnTo>
                        <a:pt x="283"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15" name="Freeform 9"/>
                <p:cNvSpPr/>
                <p:nvPr/>
              </p:nvSpPr>
              <p:spPr bwMode="auto">
                <a:xfrm>
                  <a:off x="6677949" y="1862653"/>
                  <a:ext cx="1511271" cy="2073714"/>
                </a:xfrm>
                <a:custGeom>
                  <a:avLst/>
                  <a:gdLst>
                    <a:gd name="T0" fmla="*/ 911 w 911"/>
                    <a:gd name="T1" fmla="*/ 142 h 1248"/>
                    <a:gd name="T2" fmla="*/ 769 w 911"/>
                    <a:gd name="T3" fmla="*/ 0 h 1248"/>
                    <a:gd name="T4" fmla="*/ 0 w 911"/>
                    <a:gd name="T5" fmla="*/ 0 h 1248"/>
                    <a:gd name="T6" fmla="*/ 141 w 911"/>
                    <a:gd name="T7" fmla="*/ 142 h 1248"/>
                    <a:gd name="T8" fmla="*/ 141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7" y="0"/>
                        <a:pt x="769" y="0"/>
                      </a:cubicBezTo>
                      <a:cubicBezTo>
                        <a:pt x="0" y="0"/>
                        <a:pt x="0" y="0"/>
                        <a:pt x="0" y="0"/>
                      </a:cubicBezTo>
                      <a:cubicBezTo>
                        <a:pt x="78" y="0"/>
                        <a:pt x="141" y="63"/>
                        <a:pt x="141" y="142"/>
                      </a:cubicBezTo>
                      <a:cubicBezTo>
                        <a:pt x="141" y="1050"/>
                        <a:pt x="141" y="1050"/>
                        <a:pt x="141" y="1050"/>
                      </a:cubicBezTo>
                      <a:cubicBezTo>
                        <a:pt x="532" y="1248"/>
                        <a:pt x="532" y="1248"/>
                        <a:pt x="532" y="1248"/>
                      </a:cubicBezTo>
                      <a:cubicBezTo>
                        <a:pt x="911" y="1050"/>
                        <a:pt x="911" y="1050"/>
                        <a:pt x="911" y="1050"/>
                      </a:cubicBezTo>
                      <a:lnTo>
                        <a:pt x="911"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16" name="文本框 56"/>
              <p:cNvSpPr txBox="1"/>
              <p:nvPr/>
            </p:nvSpPr>
            <p:spPr>
              <a:xfrm>
                <a:off x="7194821" y="2394718"/>
                <a:ext cx="813043" cy="769441"/>
              </a:xfrm>
              <a:prstGeom prst="rect">
                <a:avLst/>
              </a:prstGeom>
              <a:grpFill/>
            </p:spPr>
            <p:txBody>
              <a:bodyPr wrap="none" rtlCol="0" anchor="ctr">
                <a:spAutoFit/>
              </a:bodyPr>
              <a:lstStyle/>
              <a:p>
                <a:r>
                  <a:rPr lang="en-US" altLang="zh-CN" sz="4400" dirty="0">
                    <a:solidFill>
                      <a:prstClr val="white"/>
                    </a:solidFill>
                    <a:cs typeface="+mn-ea"/>
                    <a:sym typeface="+mn-lt"/>
                  </a:rPr>
                  <a:t>02</a:t>
                </a:r>
              </a:p>
            </p:txBody>
          </p:sp>
        </p:grpSp>
        <p:grpSp>
          <p:nvGrpSpPr>
            <p:cNvPr id="24" name="组合 23"/>
            <p:cNvGrpSpPr/>
            <p:nvPr/>
          </p:nvGrpSpPr>
          <p:grpSpPr>
            <a:xfrm>
              <a:off x="9015945" y="1435249"/>
              <a:ext cx="1746411" cy="2073714"/>
              <a:chOff x="9244545" y="1692424"/>
              <a:chExt cx="1746411" cy="2073714"/>
            </a:xfrm>
            <a:grpFill/>
          </p:grpSpPr>
          <p:grpSp>
            <p:nvGrpSpPr>
              <p:cNvPr id="17" name="组合 16"/>
              <p:cNvGrpSpPr/>
              <p:nvPr/>
            </p:nvGrpSpPr>
            <p:grpSpPr>
              <a:xfrm>
                <a:off x="9244545" y="1692424"/>
                <a:ext cx="1746411" cy="2073714"/>
                <a:chOff x="8951882" y="1844824"/>
                <a:chExt cx="1746411" cy="2073714"/>
              </a:xfrm>
              <a:grpFill/>
            </p:grpSpPr>
            <p:sp>
              <p:nvSpPr>
                <p:cNvPr id="18" name="Freeform 5"/>
                <p:cNvSpPr/>
                <p:nvPr/>
              </p:nvSpPr>
              <p:spPr bwMode="auto">
                <a:xfrm>
                  <a:off x="8951882" y="1844824"/>
                  <a:ext cx="469097" cy="324898"/>
                </a:xfrm>
                <a:custGeom>
                  <a:avLst/>
                  <a:gdLst>
                    <a:gd name="T0" fmla="*/ 283 w 283"/>
                    <a:gd name="T1" fmla="*/ 142 h 250"/>
                    <a:gd name="T2" fmla="*/ 142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2" y="0"/>
                      </a:cubicBezTo>
                      <a:cubicBezTo>
                        <a:pt x="64" y="0"/>
                        <a:pt x="0" y="63"/>
                        <a:pt x="0" y="142"/>
                      </a:cubicBezTo>
                      <a:cubicBezTo>
                        <a:pt x="0" y="250"/>
                        <a:pt x="0" y="250"/>
                        <a:pt x="0" y="250"/>
                      </a:cubicBezTo>
                      <a:cubicBezTo>
                        <a:pt x="283" y="250"/>
                        <a:pt x="283" y="250"/>
                        <a:pt x="283" y="250"/>
                      </a:cubicBezTo>
                      <a:lnTo>
                        <a:pt x="283"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19" name="Freeform 9"/>
                <p:cNvSpPr/>
                <p:nvPr/>
              </p:nvSpPr>
              <p:spPr bwMode="auto">
                <a:xfrm>
                  <a:off x="9187022" y="1844824"/>
                  <a:ext cx="1511271" cy="2073714"/>
                </a:xfrm>
                <a:custGeom>
                  <a:avLst/>
                  <a:gdLst>
                    <a:gd name="T0" fmla="*/ 911 w 911"/>
                    <a:gd name="T1" fmla="*/ 142 h 1248"/>
                    <a:gd name="T2" fmla="*/ 769 w 911"/>
                    <a:gd name="T3" fmla="*/ 0 h 1248"/>
                    <a:gd name="T4" fmla="*/ 0 w 911"/>
                    <a:gd name="T5" fmla="*/ 0 h 1248"/>
                    <a:gd name="T6" fmla="*/ 141 w 911"/>
                    <a:gd name="T7" fmla="*/ 142 h 1248"/>
                    <a:gd name="T8" fmla="*/ 141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7" y="0"/>
                        <a:pt x="769" y="0"/>
                      </a:cubicBezTo>
                      <a:cubicBezTo>
                        <a:pt x="0" y="0"/>
                        <a:pt x="0" y="0"/>
                        <a:pt x="0" y="0"/>
                      </a:cubicBezTo>
                      <a:cubicBezTo>
                        <a:pt x="78" y="0"/>
                        <a:pt x="141" y="63"/>
                        <a:pt x="141" y="142"/>
                      </a:cubicBezTo>
                      <a:cubicBezTo>
                        <a:pt x="141" y="1050"/>
                        <a:pt x="141" y="1050"/>
                        <a:pt x="141" y="1050"/>
                      </a:cubicBezTo>
                      <a:cubicBezTo>
                        <a:pt x="532" y="1248"/>
                        <a:pt x="532" y="1248"/>
                        <a:pt x="532" y="1248"/>
                      </a:cubicBezTo>
                      <a:cubicBezTo>
                        <a:pt x="911" y="1050"/>
                        <a:pt x="911" y="1050"/>
                        <a:pt x="911" y="1050"/>
                      </a:cubicBezTo>
                      <a:lnTo>
                        <a:pt x="911"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20" name="文本框 64"/>
              <p:cNvSpPr txBox="1"/>
              <p:nvPr/>
            </p:nvSpPr>
            <p:spPr>
              <a:xfrm>
                <a:off x="9868642" y="2376889"/>
                <a:ext cx="813043" cy="769441"/>
              </a:xfrm>
              <a:prstGeom prst="rect">
                <a:avLst/>
              </a:prstGeom>
              <a:grpFill/>
            </p:spPr>
            <p:txBody>
              <a:bodyPr wrap="none" rtlCol="0" anchor="ctr">
                <a:spAutoFit/>
              </a:bodyPr>
              <a:lstStyle/>
              <a:p>
                <a:r>
                  <a:rPr lang="en-US" altLang="zh-CN" sz="4400" dirty="0">
                    <a:solidFill>
                      <a:prstClr val="white"/>
                    </a:solidFill>
                    <a:cs typeface="+mn-ea"/>
                    <a:sym typeface="+mn-lt"/>
                  </a:rPr>
                  <a:t>03</a:t>
                </a:r>
              </a:p>
            </p:txBody>
          </p:sp>
        </p:grpSp>
      </p:grpSp>
      <p:sp>
        <p:nvSpPr>
          <p:cNvPr id="26" name="Text Placeholder 6"/>
          <p:cNvSpPr txBox="1"/>
          <p:nvPr/>
        </p:nvSpPr>
        <p:spPr>
          <a:xfrm>
            <a:off x="959365"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2000" b="1" dirty="0">
                <a:solidFill>
                  <a:schemeClr val="tx1">
                    <a:lumMod val="65000"/>
                    <a:lumOff val="35000"/>
                  </a:schemeClr>
                </a:solidFill>
                <a:cs typeface="+mn-ea"/>
                <a:sym typeface="+mn-lt"/>
              </a:rPr>
              <a:t>教育和人才高地</a:t>
            </a:r>
          </a:p>
        </p:txBody>
      </p:sp>
      <p:sp>
        <p:nvSpPr>
          <p:cNvPr id="29" name="Text Placeholder 6"/>
          <p:cNvSpPr txBox="1"/>
          <p:nvPr/>
        </p:nvSpPr>
        <p:spPr>
          <a:xfrm>
            <a:off x="6277559"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2000" b="1" dirty="0">
                <a:solidFill>
                  <a:schemeClr val="tx1">
                    <a:lumMod val="65000"/>
                    <a:lumOff val="35000"/>
                  </a:schemeClr>
                </a:solidFill>
                <a:cs typeface="+mn-ea"/>
                <a:sym typeface="+mn-lt"/>
              </a:rPr>
              <a:t>塑造健康湾区</a:t>
            </a:r>
          </a:p>
        </p:txBody>
      </p:sp>
      <p:sp>
        <p:nvSpPr>
          <p:cNvPr id="30" name="Text Placeholder 6"/>
          <p:cNvSpPr txBox="1"/>
          <p:nvPr/>
        </p:nvSpPr>
        <p:spPr>
          <a:xfrm>
            <a:off x="8936656"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2000" b="1" dirty="0">
                <a:solidFill>
                  <a:schemeClr val="tx1">
                    <a:lumMod val="65000"/>
                    <a:lumOff val="35000"/>
                  </a:schemeClr>
                </a:solidFill>
                <a:cs typeface="+mn-ea"/>
                <a:sym typeface="+mn-lt"/>
              </a:rPr>
              <a:t>构筑休闲湾区</a:t>
            </a:r>
          </a:p>
        </p:txBody>
      </p:sp>
      <p:pic>
        <p:nvPicPr>
          <p:cNvPr id="2052" name="Picture 4">
            <a:extLst>
              <a:ext uri="{FF2B5EF4-FFF2-40B4-BE49-F238E27FC236}">
                <a16:creationId xmlns:a16="http://schemas.microsoft.com/office/drawing/2014/main" id="{391CF460-A07E-4DC5-9D72-9D3E65F2068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8901" y="2119714"/>
            <a:ext cx="2081950" cy="2081950"/>
          </a:xfrm>
          <a:prstGeom prst="ellipse">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F45425F-ACB0-47BE-A9B5-C2CFD6E793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0373" y="4561232"/>
            <a:ext cx="3724551" cy="2065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FC879CA-DE4D-4A12-B27A-6281F0DBC86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93730" y="4201664"/>
            <a:ext cx="3441192" cy="2581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79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1+#ppt_w/2"/>
                                          </p:val>
                                        </p:tav>
                                        <p:tav tm="100000">
                                          <p:val>
                                            <p:strVal val="#ppt_x"/>
                                          </p:val>
                                        </p:tav>
                                      </p:tavLst>
                                    </p:anim>
                                    <p:anim calcmode="lin" valueType="num">
                                      <p:cBhvr additive="base">
                                        <p:cTn id="8" dur="1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500" fill="hold"/>
                                        <p:tgtEl>
                                          <p:spTgt spid="26"/>
                                        </p:tgtEl>
                                        <p:attrNameLst>
                                          <p:attrName>ppt_x</p:attrName>
                                        </p:attrNameLst>
                                      </p:cBhvr>
                                      <p:tavLst>
                                        <p:tav tm="0">
                                          <p:val>
                                            <p:strVal val="#ppt_x"/>
                                          </p:val>
                                        </p:tav>
                                        <p:tav tm="100000">
                                          <p:val>
                                            <p:strVal val="#ppt_x"/>
                                          </p:val>
                                        </p:tav>
                                      </p:tavLst>
                                    </p:anim>
                                    <p:anim calcmode="lin" valueType="num">
                                      <p:cBhvr additive="base">
                                        <p:cTn id="13" dur="1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4" decel="10000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500" fill="hold"/>
                                        <p:tgtEl>
                                          <p:spTgt spid="29"/>
                                        </p:tgtEl>
                                        <p:attrNameLst>
                                          <p:attrName>ppt_x</p:attrName>
                                        </p:attrNameLst>
                                      </p:cBhvr>
                                      <p:tavLst>
                                        <p:tav tm="0">
                                          <p:val>
                                            <p:strVal val="#ppt_x"/>
                                          </p:val>
                                        </p:tav>
                                        <p:tav tm="100000">
                                          <p:val>
                                            <p:strVal val="#ppt_x"/>
                                          </p:val>
                                        </p:tav>
                                      </p:tavLst>
                                    </p:anim>
                                    <p:anim calcmode="lin" valueType="num">
                                      <p:cBhvr additive="base">
                                        <p:cTn id="24" dur="150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5500"/>
                            </p:stCondLst>
                            <p:childTnLst>
                              <p:par>
                                <p:cTn id="26" presetID="10" presetClass="entr" presetSubtype="0" fill="hold" nodeType="after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500"/>
                                        <p:tgtEl>
                                          <p:spTgt spid="2054"/>
                                        </p:tgtEl>
                                      </p:cBhvr>
                                    </p:animEffect>
                                  </p:childTnLst>
                                </p:cTn>
                              </p:par>
                            </p:childTnLst>
                          </p:cTn>
                        </p:par>
                        <p:par>
                          <p:cTn id="29" fill="hold">
                            <p:stCondLst>
                              <p:cond delay="6000"/>
                            </p:stCondLst>
                            <p:childTnLst>
                              <p:par>
                                <p:cTn id="30" presetID="2" presetClass="entr" presetSubtype="4" decel="10000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500" fill="hold"/>
                                        <p:tgtEl>
                                          <p:spTgt spid="30"/>
                                        </p:tgtEl>
                                        <p:attrNameLst>
                                          <p:attrName>ppt_x</p:attrName>
                                        </p:attrNameLst>
                                      </p:cBhvr>
                                      <p:tavLst>
                                        <p:tav tm="0">
                                          <p:val>
                                            <p:strVal val="#ppt_x"/>
                                          </p:val>
                                        </p:tav>
                                        <p:tav tm="100000">
                                          <p:val>
                                            <p:strVal val="#ppt_x"/>
                                          </p:val>
                                        </p:tav>
                                      </p:tavLst>
                                    </p:anim>
                                    <p:anim calcmode="lin" valueType="num">
                                      <p:cBhvr additive="base">
                                        <p:cTn id="33" dur="1500" fill="hold"/>
                                        <p:tgtEl>
                                          <p:spTgt spid="30"/>
                                        </p:tgtEl>
                                        <p:attrNameLst>
                                          <p:attrName>ppt_y</p:attrName>
                                        </p:attrNameLst>
                                      </p:cBhvr>
                                      <p:tavLst>
                                        <p:tav tm="0">
                                          <p:val>
                                            <p:strVal val="1+#ppt_h/2"/>
                                          </p:val>
                                        </p:tav>
                                        <p:tav tm="100000">
                                          <p:val>
                                            <p:strVal val="#ppt_y"/>
                                          </p:val>
                                        </p:tav>
                                      </p:tavLst>
                                    </p:anim>
                                  </p:childTnLst>
                                </p:cTn>
                              </p:par>
                            </p:childTnLst>
                          </p:cTn>
                        </p:par>
                        <p:par>
                          <p:cTn id="34" fill="hold">
                            <p:stCondLst>
                              <p:cond delay="7500"/>
                            </p:stCondLst>
                            <p:childTnLst>
                              <p:par>
                                <p:cTn id="35" presetID="10" presetClass="entr" presetSubtype="0" fill="hold" nodeType="after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4900926" cy="680849"/>
            <a:chOff x="171451" y="243075"/>
            <a:chExt cx="4900926" cy="680849"/>
          </a:xfrm>
        </p:grpSpPr>
        <p:sp>
          <p:nvSpPr>
            <p:cNvPr id="3" name="文本框 2"/>
            <p:cNvSpPr txBox="1"/>
            <p:nvPr/>
          </p:nvSpPr>
          <p:spPr>
            <a:xfrm>
              <a:off x="895350" y="321889"/>
              <a:ext cx="417702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现代化基础设施体系</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5" name="组合 4"/>
          <p:cNvGrpSpPr/>
          <p:nvPr/>
        </p:nvGrpSpPr>
        <p:grpSpPr>
          <a:xfrm>
            <a:off x="352426" y="1600200"/>
            <a:ext cx="5553074" cy="1752600"/>
            <a:chOff x="932890" y="1882815"/>
            <a:chExt cx="3797733" cy="905578"/>
          </a:xfrm>
        </p:grpSpPr>
        <p:sp>
          <p:nvSpPr>
            <p:cNvPr id="6" name="矩形: 圆角 5"/>
            <p:cNvSpPr/>
            <p:nvPr/>
          </p:nvSpPr>
          <p:spPr bwMode="auto">
            <a:xfrm>
              <a:off x="932890" y="1882815"/>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cs typeface="+mn-ea"/>
                  <a:sym typeface="+mn-lt"/>
                </a:rPr>
                <a:t>01</a:t>
              </a:r>
              <a:endParaRPr kumimoji="0" lang="zh-CN" altLang="en-US" sz="3600" b="0" i="0" u="none" strike="noStrike" kern="0" cap="none" spc="0" normalizeH="0" baseline="0" noProof="0" dirty="0">
                <a:ln>
                  <a:noFill/>
                </a:ln>
                <a:solidFill>
                  <a:schemeClr val="bg1"/>
                </a:solidFill>
                <a:effectLst/>
                <a:uLnTx/>
                <a:uFillTx/>
                <a:cs typeface="+mn-ea"/>
                <a:sym typeface="+mn-lt"/>
              </a:endParaRPr>
            </a:p>
          </p:txBody>
        </p:sp>
        <p:grpSp>
          <p:nvGrpSpPr>
            <p:cNvPr id="7" name="组合 6"/>
            <p:cNvGrpSpPr/>
            <p:nvPr/>
          </p:nvGrpSpPr>
          <p:grpSpPr>
            <a:xfrm>
              <a:off x="1873965" y="1882815"/>
              <a:ext cx="2856658" cy="905578"/>
              <a:chOff x="1873965" y="1882816"/>
              <a:chExt cx="2856658" cy="905578"/>
            </a:xfrm>
          </p:grpSpPr>
          <p:sp>
            <p:nvSpPr>
              <p:cNvPr id="8" name="任意多边形: 形状 7"/>
              <p:cNvSpPr/>
              <p:nvPr/>
            </p:nvSpPr>
            <p:spPr bwMode="auto">
              <a:xfrm>
                <a:off x="1873965" y="1882816"/>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9" name="TextBox 105"/>
              <p:cNvSpPr txBox="1">
                <a:spLocks noChangeArrowheads="1"/>
              </p:cNvSpPr>
              <p:nvPr/>
            </p:nvSpPr>
            <p:spPr bwMode="auto">
              <a:xfrm>
                <a:off x="1949091" y="1920992"/>
                <a:ext cx="2605650" cy="2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构建现代化的综合交通运输体系</a:t>
                </a:r>
              </a:p>
            </p:txBody>
          </p:sp>
        </p:grpSp>
      </p:grpSp>
      <p:grpSp>
        <p:nvGrpSpPr>
          <p:cNvPr id="10" name="组合 9"/>
          <p:cNvGrpSpPr/>
          <p:nvPr/>
        </p:nvGrpSpPr>
        <p:grpSpPr>
          <a:xfrm>
            <a:off x="352426" y="3843337"/>
            <a:ext cx="5553074" cy="1752600"/>
            <a:chOff x="932890" y="1882815"/>
            <a:chExt cx="3797733" cy="905578"/>
          </a:xfrm>
        </p:grpSpPr>
        <p:sp>
          <p:nvSpPr>
            <p:cNvPr id="11" name="矩形: 圆角 10"/>
            <p:cNvSpPr/>
            <p:nvPr/>
          </p:nvSpPr>
          <p:spPr bwMode="auto">
            <a:xfrm>
              <a:off x="932890" y="1882815"/>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cs typeface="+mn-ea"/>
                  <a:sym typeface="+mn-lt"/>
                </a:rPr>
                <a:t>02</a:t>
              </a:r>
              <a:endParaRPr kumimoji="0" lang="zh-CN" altLang="en-US" sz="3600" b="0" i="0" u="none" strike="noStrike" kern="0" cap="none" spc="0" normalizeH="0" baseline="0" noProof="0" dirty="0">
                <a:ln>
                  <a:noFill/>
                </a:ln>
                <a:solidFill>
                  <a:schemeClr val="bg1"/>
                </a:solidFill>
                <a:effectLst/>
                <a:uLnTx/>
                <a:uFillTx/>
                <a:cs typeface="+mn-ea"/>
                <a:sym typeface="+mn-lt"/>
              </a:endParaRPr>
            </a:p>
          </p:txBody>
        </p:sp>
        <p:grpSp>
          <p:nvGrpSpPr>
            <p:cNvPr id="12" name="组合 11"/>
            <p:cNvGrpSpPr/>
            <p:nvPr/>
          </p:nvGrpSpPr>
          <p:grpSpPr>
            <a:xfrm>
              <a:off x="1873965" y="1882815"/>
              <a:ext cx="2856658" cy="905578"/>
              <a:chOff x="1873965" y="1882816"/>
              <a:chExt cx="2856658" cy="905578"/>
            </a:xfrm>
          </p:grpSpPr>
          <p:sp>
            <p:nvSpPr>
              <p:cNvPr id="13" name="任意多边形: 形状 12"/>
              <p:cNvSpPr/>
              <p:nvPr/>
            </p:nvSpPr>
            <p:spPr bwMode="auto">
              <a:xfrm>
                <a:off x="1873965" y="1882816"/>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4" name="TextBox 105"/>
              <p:cNvSpPr txBox="1">
                <a:spLocks noChangeArrowheads="1"/>
              </p:cNvSpPr>
              <p:nvPr/>
            </p:nvSpPr>
            <p:spPr bwMode="auto">
              <a:xfrm>
                <a:off x="1949091" y="1920992"/>
                <a:ext cx="2605650" cy="2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优化提升信息基础建设</a:t>
                </a:r>
              </a:p>
            </p:txBody>
          </p:sp>
        </p:grpSp>
      </p:grpSp>
      <p:grpSp>
        <p:nvGrpSpPr>
          <p:cNvPr id="15" name="组合 14"/>
          <p:cNvGrpSpPr/>
          <p:nvPr/>
        </p:nvGrpSpPr>
        <p:grpSpPr>
          <a:xfrm>
            <a:off x="6286501" y="1600200"/>
            <a:ext cx="5553074" cy="1752600"/>
            <a:chOff x="932890" y="1882815"/>
            <a:chExt cx="3797733" cy="905578"/>
          </a:xfrm>
        </p:grpSpPr>
        <p:sp>
          <p:nvSpPr>
            <p:cNvPr id="16" name="矩形: 圆角 15"/>
            <p:cNvSpPr/>
            <p:nvPr/>
          </p:nvSpPr>
          <p:spPr bwMode="auto">
            <a:xfrm>
              <a:off x="932890" y="1882815"/>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cs typeface="+mn-ea"/>
                  <a:sym typeface="+mn-lt"/>
                </a:rPr>
                <a:t>03</a:t>
              </a:r>
              <a:endParaRPr kumimoji="0" lang="zh-CN" altLang="en-US" sz="3600" b="0" i="0" u="none" strike="noStrike" kern="0" cap="none" spc="0" normalizeH="0" baseline="0" noProof="0" dirty="0">
                <a:ln>
                  <a:noFill/>
                </a:ln>
                <a:solidFill>
                  <a:schemeClr val="bg1"/>
                </a:solidFill>
                <a:effectLst/>
                <a:uLnTx/>
                <a:uFillTx/>
                <a:cs typeface="+mn-ea"/>
                <a:sym typeface="+mn-lt"/>
              </a:endParaRPr>
            </a:p>
          </p:txBody>
        </p:sp>
        <p:grpSp>
          <p:nvGrpSpPr>
            <p:cNvPr id="17" name="组合 16"/>
            <p:cNvGrpSpPr/>
            <p:nvPr/>
          </p:nvGrpSpPr>
          <p:grpSpPr>
            <a:xfrm>
              <a:off x="1873965" y="1882815"/>
              <a:ext cx="2856658" cy="905578"/>
              <a:chOff x="1873965" y="1882816"/>
              <a:chExt cx="2856658" cy="905578"/>
            </a:xfrm>
          </p:grpSpPr>
          <p:sp>
            <p:nvSpPr>
              <p:cNvPr id="18" name="任意多边形: 形状 17"/>
              <p:cNvSpPr/>
              <p:nvPr/>
            </p:nvSpPr>
            <p:spPr bwMode="auto">
              <a:xfrm>
                <a:off x="1873965" y="1882816"/>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9" name="TextBox 105"/>
              <p:cNvSpPr txBox="1">
                <a:spLocks noChangeArrowheads="1"/>
              </p:cNvSpPr>
              <p:nvPr/>
            </p:nvSpPr>
            <p:spPr bwMode="auto">
              <a:xfrm>
                <a:off x="1949091" y="1920992"/>
                <a:ext cx="2605650" cy="2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建设能源安全保障体系</a:t>
                </a:r>
              </a:p>
            </p:txBody>
          </p:sp>
        </p:grpSp>
      </p:grpSp>
      <p:grpSp>
        <p:nvGrpSpPr>
          <p:cNvPr id="20" name="组合 19"/>
          <p:cNvGrpSpPr/>
          <p:nvPr/>
        </p:nvGrpSpPr>
        <p:grpSpPr>
          <a:xfrm>
            <a:off x="6286501" y="3843337"/>
            <a:ext cx="5553074" cy="1752600"/>
            <a:chOff x="932890" y="1882815"/>
            <a:chExt cx="3797733" cy="905578"/>
          </a:xfrm>
        </p:grpSpPr>
        <p:sp>
          <p:nvSpPr>
            <p:cNvPr id="21" name="矩形: 圆角 20"/>
            <p:cNvSpPr/>
            <p:nvPr/>
          </p:nvSpPr>
          <p:spPr bwMode="auto">
            <a:xfrm>
              <a:off x="932890" y="1882815"/>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cs typeface="+mn-ea"/>
                  <a:sym typeface="+mn-lt"/>
                </a:rPr>
                <a:t>04</a:t>
              </a:r>
              <a:endParaRPr kumimoji="0" lang="zh-CN" altLang="en-US" sz="3600" b="0" i="0" u="none" strike="noStrike" kern="0" cap="none" spc="0" normalizeH="0" baseline="0" noProof="0" dirty="0">
                <a:ln>
                  <a:noFill/>
                </a:ln>
                <a:solidFill>
                  <a:schemeClr val="bg1"/>
                </a:solidFill>
                <a:effectLst/>
                <a:uLnTx/>
                <a:uFillTx/>
                <a:cs typeface="+mn-ea"/>
                <a:sym typeface="+mn-lt"/>
              </a:endParaRPr>
            </a:p>
          </p:txBody>
        </p:sp>
        <p:grpSp>
          <p:nvGrpSpPr>
            <p:cNvPr id="22" name="组合 21"/>
            <p:cNvGrpSpPr/>
            <p:nvPr/>
          </p:nvGrpSpPr>
          <p:grpSpPr>
            <a:xfrm>
              <a:off x="1873965" y="1882815"/>
              <a:ext cx="2856658" cy="905578"/>
              <a:chOff x="1873965" y="1882816"/>
              <a:chExt cx="2856658" cy="905578"/>
            </a:xfrm>
          </p:grpSpPr>
          <p:sp>
            <p:nvSpPr>
              <p:cNvPr id="23" name="任意多边形: 形状 22"/>
              <p:cNvSpPr/>
              <p:nvPr/>
            </p:nvSpPr>
            <p:spPr bwMode="auto">
              <a:xfrm>
                <a:off x="1873965" y="1882816"/>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4" name="TextBox 105"/>
              <p:cNvSpPr txBox="1">
                <a:spLocks noChangeArrowheads="1"/>
              </p:cNvSpPr>
              <p:nvPr/>
            </p:nvSpPr>
            <p:spPr bwMode="auto">
              <a:xfrm>
                <a:off x="1949091" y="1920992"/>
                <a:ext cx="2605650" cy="2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rPr>
                  <a:t>强化水资源安全保障标题</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mn-lt"/>
                  <a:ea typeface="+mn-ea"/>
                  <a:cs typeface="+mn-ea"/>
                  <a:sym typeface="+mn-lt"/>
                </a:endParaRPr>
              </a:p>
            </p:txBody>
          </p:sp>
        </p:grpSp>
      </p:grpSp>
      <p:pic>
        <p:nvPicPr>
          <p:cNvPr id="3074" name="Picture 2">
            <a:extLst>
              <a:ext uri="{FF2B5EF4-FFF2-40B4-BE49-F238E27FC236}">
                <a16:creationId xmlns:a16="http://schemas.microsoft.com/office/drawing/2014/main" id="{E029705F-2D7F-4C19-92A2-5375EC2537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1747" y="2173158"/>
            <a:ext cx="2067706" cy="13310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0ED9FE9-3D79-4834-B6AC-9CE935899D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1747" y="4490178"/>
            <a:ext cx="2295236" cy="1702510"/>
          </a:xfrm>
          <a:prstGeom prst="teardrop">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6BA9F76-F295-46BD-8115-00F9C94E652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4584" y="2176766"/>
            <a:ext cx="1776939" cy="13310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E259887A-B1F3-4AD9-8AB7-903B08E96C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34584" y="4490178"/>
            <a:ext cx="1765615" cy="181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239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4" decel="10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500" fill="hold"/>
                                        <p:tgtEl>
                                          <p:spTgt spid="10"/>
                                        </p:tgtEl>
                                        <p:attrNameLst>
                                          <p:attrName>ppt_x</p:attrName>
                                        </p:attrNameLst>
                                      </p:cBhvr>
                                      <p:tavLst>
                                        <p:tav tm="0">
                                          <p:val>
                                            <p:strVal val="#ppt_x"/>
                                          </p:val>
                                        </p:tav>
                                        <p:tav tm="100000">
                                          <p:val>
                                            <p:strVal val="#ppt_x"/>
                                          </p:val>
                                        </p:tav>
                                      </p:tavLst>
                                    </p:anim>
                                    <p:anim calcmode="lin" valueType="num">
                                      <p:cBhvr additive="base">
                                        <p:cTn id="19" dur="1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1000"/>
                                        <p:tgtEl>
                                          <p:spTgt spid="3076"/>
                                        </p:tgtEl>
                                      </p:cBhvr>
                                    </p:animEffect>
                                    <p:anim calcmode="lin" valueType="num">
                                      <p:cBhvr>
                                        <p:cTn id="24" dur="1000" fill="hold"/>
                                        <p:tgtEl>
                                          <p:spTgt spid="3076"/>
                                        </p:tgtEl>
                                        <p:attrNameLst>
                                          <p:attrName>ppt_x</p:attrName>
                                        </p:attrNameLst>
                                      </p:cBhvr>
                                      <p:tavLst>
                                        <p:tav tm="0">
                                          <p:val>
                                            <p:strVal val="#ppt_x"/>
                                          </p:val>
                                        </p:tav>
                                        <p:tav tm="100000">
                                          <p:val>
                                            <p:strVal val="#ppt_x"/>
                                          </p:val>
                                        </p:tav>
                                      </p:tavLst>
                                    </p:anim>
                                    <p:anim calcmode="lin" valueType="num">
                                      <p:cBhvr>
                                        <p:cTn id="25" dur="1000" fill="hold"/>
                                        <p:tgtEl>
                                          <p:spTgt spid="307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 presetClass="entr" presetSubtype="4"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500" fill="hold"/>
                                        <p:tgtEl>
                                          <p:spTgt spid="15"/>
                                        </p:tgtEl>
                                        <p:attrNameLst>
                                          <p:attrName>ppt_x</p:attrName>
                                        </p:attrNameLst>
                                      </p:cBhvr>
                                      <p:tavLst>
                                        <p:tav tm="0">
                                          <p:val>
                                            <p:strVal val="#ppt_x"/>
                                          </p:val>
                                        </p:tav>
                                        <p:tav tm="100000">
                                          <p:val>
                                            <p:strVal val="#ppt_x"/>
                                          </p:val>
                                        </p:tav>
                                      </p:tavLst>
                                    </p:anim>
                                    <p:anim calcmode="lin" valueType="num">
                                      <p:cBhvr additive="base">
                                        <p:cTn id="30" dur="1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6500"/>
                            </p:stCondLst>
                            <p:childTnLst>
                              <p:par>
                                <p:cTn id="32" presetID="42" presetClass="entr" presetSubtype="0" fill="hold" nodeType="after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fade">
                                      <p:cBhvr>
                                        <p:cTn id="34" dur="1000"/>
                                        <p:tgtEl>
                                          <p:spTgt spid="3078"/>
                                        </p:tgtEl>
                                      </p:cBhvr>
                                    </p:animEffect>
                                    <p:anim calcmode="lin" valueType="num">
                                      <p:cBhvr>
                                        <p:cTn id="35" dur="1000" fill="hold"/>
                                        <p:tgtEl>
                                          <p:spTgt spid="3078"/>
                                        </p:tgtEl>
                                        <p:attrNameLst>
                                          <p:attrName>ppt_x</p:attrName>
                                        </p:attrNameLst>
                                      </p:cBhvr>
                                      <p:tavLst>
                                        <p:tav tm="0">
                                          <p:val>
                                            <p:strVal val="#ppt_x"/>
                                          </p:val>
                                        </p:tav>
                                        <p:tav tm="100000">
                                          <p:val>
                                            <p:strVal val="#ppt_x"/>
                                          </p:val>
                                        </p:tav>
                                      </p:tavLst>
                                    </p:anim>
                                    <p:anim calcmode="lin" valueType="num">
                                      <p:cBhvr>
                                        <p:cTn id="36" dur="1000" fill="hold"/>
                                        <p:tgtEl>
                                          <p:spTgt spid="3078"/>
                                        </p:tgtEl>
                                        <p:attrNameLst>
                                          <p:attrName>ppt_y</p:attrName>
                                        </p:attrNameLst>
                                      </p:cBhvr>
                                      <p:tavLst>
                                        <p:tav tm="0">
                                          <p:val>
                                            <p:strVal val="#ppt_y+.1"/>
                                          </p:val>
                                        </p:tav>
                                        <p:tav tm="100000">
                                          <p:val>
                                            <p:strVal val="#ppt_y"/>
                                          </p:val>
                                        </p:tav>
                                      </p:tavLst>
                                    </p:anim>
                                  </p:childTnLst>
                                </p:cTn>
                              </p:par>
                            </p:childTnLst>
                          </p:cTn>
                        </p:par>
                        <p:par>
                          <p:cTn id="37" fill="hold">
                            <p:stCondLst>
                              <p:cond delay="7500"/>
                            </p:stCondLst>
                            <p:childTnLst>
                              <p:par>
                                <p:cTn id="38" presetID="2" presetClass="entr" presetSubtype="4" decel="10000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500" fill="hold"/>
                                        <p:tgtEl>
                                          <p:spTgt spid="20"/>
                                        </p:tgtEl>
                                        <p:attrNameLst>
                                          <p:attrName>ppt_x</p:attrName>
                                        </p:attrNameLst>
                                      </p:cBhvr>
                                      <p:tavLst>
                                        <p:tav tm="0">
                                          <p:val>
                                            <p:strVal val="#ppt_x"/>
                                          </p:val>
                                        </p:tav>
                                        <p:tav tm="100000">
                                          <p:val>
                                            <p:strVal val="#ppt_x"/>
                                          </p:val>
                                        </p:tav>
                                      </p:tavLst>
                                    </p:anim>
                                    <p:anim calcmode="lin" valueType="num">
                                      <p:cBhvr additive="base">
                                        <p:cTn id="41" dur="150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9000"/>
                            </p:stCondLst>
                            <p:childTnLst>
                              <p:par>
                                <p:cTn id="43" presetID="42" presetClass="entr" presetSubtype="0" fill="hold" nodeType="afterEffect">
                                  <p:stCondLst>
                                    <p:cond delay="0"/>
                                  </p:stCondLst>
                                  <p:childTnLst>
                                    <p:set>
                                      <p:cBhvr>
                                        <p:cTn id="44" dur="1" fill="hold">
                                          <p:stCondLst>
                                            <p:cond delay="0"/>
                                          </p:stCondLst>
                                        </p:cTn>
                                        <p:tgtEl>
                                          <p:spTgt spid="3080"/>
                                        </p:tgtEl>
                                        <p:attrNameLst>
                                          <p:attrName>style.visibility</p:attrName>
                                        </p:attrNameLst>
                                      </p:cBhvr>
                                      <p:to>
                                        <p:strVal val="visible"/>
                                      </p:to>
                                    </p:set>
                                    <p:animEffect transition="in" filter="fade">
                                      <p:cBhvr>
                                        <p:cTn id="45" dur="1000"/>
                                        <p:tgtEl>
                                          <p:spTgt spid="3080"/>
                                        </p:tgtEl>
                                      </p:cBhvr>
                                    </p:animEffect>
                                    <p:anim calcmode="lin" valueType="num">
                                      <p:cBhvr>
                                        <p:cTn id="46" dur="1000" fill="hold"/>
                                        <p:tgtEl>
                                          <p:spTgt spid="3080"/>
                                        </p:tgtEl>
                                        <p:attrNameLst>
                                          <p:attrName>ppt_x</p:attrName>
                                        </p:attrNameLst>
                                      </p:cBhvr>
                                      <p:tavLst>
                                        <p:tav tm="0">
                                          <p:val>
                                            <p:strVal val="#ppt_x"/>
                                          </p:val>
                                        </p:tav>
                                        <p:tav tm="100000">
                                          <p:val>
                                            <p:strVal val="#ppt_x"/>
                                          </p:val>
                                        </p:tav>
                                      </p:tavLst>
                                    </p:anim>
                                    <p:anim calcmode="lin" valueType="num">
                                      <p:cBhvr>
                                        <p:cTn id="47"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5050512" cy="680849"/>
            <a:chOff x="171451" y="243075"/>
            <a:chExt cx="5050512" cy="680849"/>
          </a:xfrm>
        </p:grpSpPr>
        <p:sp>
          <p:nvSpPr>
            <p:cNvPr id="3" name="文本框 2"/>
            <p:cNvSpPr txBox="1"/>
            <p:nvPr/>
          </p:nvSpPr>
          <p:spPr>
            <a:xfrm>
              <a:off x="895351" y="321889"/>
              <a:ext cx="43266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人民生活质量显著改善</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sp>
        <p:nvSpPr>
          <p:cNvPr id="20" name="文本框 19">
            <a:extLst>
              <a:ext uri="{FF2B5EF4-FFF2-40B4-BE49-F238E27FC236}">
                <a16:creationId xmlns:a16="http://schemas.microsoft.com/office/drawing/2014/main" id="{CA6CC733-B9D1-4BCC-A3F2-5DDD89533917}"/>
              </a:ext>
            </a:extLst>
          </p:cNvPr>
          <p:cNvSpPr txBox="1"/>
          <p:nvPr/>
        </p:nvSpPr>
        <p:spPr>
          <a:xfrm>
            <a:off x="5924168" y="1519263"/>
            <a:ext cx="4867563" cy="3372398"/>
          </a:xfrm>
          <a:prstGeom prst="rect">
            <a:avLst/>
          </a:prstGeom>
          <a:noFill/>
        </p:spPr>
        <p:txBody>
          <a:bodyPr wrap="square">
            <a:spAutoFit/>
          </a:bodyPr>
          <a:lstStyle/>
          <a:p>
            <a:pPr lvl="0">
              <a:lnSpc>
                <a:spcPct val="150000"/>
              </a:lnSpc>
              <a:defRPr/>
            </a:pPr>
            <a:r>
              <a:rPr lang="zh-CN" altLang="en-US" sz="1600" kern="0" dirty="0">
                <a:solidFill>
                  <a:prstClr val="black">
                    <a:lumMod val="65000"/>
                    <a:lumOff val="35000"/>
                  </a:prstClr>
                </a:solidFill>
                <a:cs typeface="+mn-ea"/>
                <a:sym typeface="+mn-lt"/>
              </a:rPr>
              <a:t>        十年来，粤港澳大湾区建设取得了阶段性的成就之一是</a:t>
            </a:r>
            <a:r>
              <a:rPr lang="en-US" altLang="zh-CN" sz="1600" kern="0" dirty="0">
                <a:solidFill>
                  <a:prstClr val="black">
                    <a:lumMod val="65000"/>
                    <a:lumOff val="35000"/>
                  </a:prstClr>
                </a:solidFill>
                <a:cs typeface="+mn-ea"/>
                <a:sym typeface="+mn-lt"/>
              </a:rPr>
              <a:t>——</a:t>
            </a:r>
            <a:r>
              <a:rPr lang="zh-CN" altLang="en-US" sz="1600" kern="0" dirty="0">
                <a:solidFill>
                  <a:prstClr val="black">
                    <a:lumMod val="65000"/>
                    <a:lumOff val="35000"/>
                  </a:prstClr>
                </a:solidFill>
                <a:cs typeface="+mn-ea"/>
                <a:sym typeface="+mn-lt"/>
              </a:rPr>
              <a:t>民生福祉和社会治理水平显著改善。粤港澳三地加强教育、医疗卫生、社会保障、税收优惠等领域的合作，为港澳居民在内地发展提供更多便利和保障。香港国安法为香港保持繁荣稳定提供了坚实的法律保障，香港新一届特别行政区政府积极推进土地房屋、教育、社会福利等民生工作</a:t>
            </a:r>
            <a:r>
              <a:rPr lang="en-US" altLang="zh-CN" sz="1600" kern="0" dirty="0">
                <a:solidFill>
                  <a:prstClr val="black">
                    <a:lumMod val="65000"/>
                    <a:lumOff val="35000"/>
                  </a:prstClr>
                </a:solidFill>
                <a:cs typeface="+mn-ea"/>
                <a:sym typeface="+mn-lt"/>
              </a:rPr>
              <a:t>:</a:t>
            </a:r>
            <a:r>
              <a:rPr lang="zh-CN" altLang="en-US" sz="1600" kern="0" dirty="0">
                <a:solidFill>
                  <a:prstClr val="black">
                    <a:lumMod val="65000"/>
                    <a:lumOff val="35000"/>
                  </a:prstClr>
                </a:solidFill>
                <a:cs typeface="+mn-ea"/>
                <a:sym typeface="+mn-lt"/>
              </a:rPr>
              <a:t>澳门经济适度多元发展成效初显，会展、中医药、特色金融、文创等新兴产业在本地生产总值中的占比持续上升。</a:t>
            </a:r>
          </a:p>
        </p:txBody>
      </p:sp>
      <p:pic>
        <p:nvPicPr>
          <p:cNvPr id="4098" name="Picture 2">
            <a:extLst>
              <a:ext uri="{FF2B5EF4-FFF2-40B4-BE49-F238E27FC236}">
                <a16:creationId xmlns:a16="http://schemas.microsoft.com/office/drawing/2014/main" id="{96D79BCC-9D43-4475-874C-3BBDE706F6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5087" y="5246239"/>
            <a:ext cx="12192000" cy="3223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a16="http://schemas.microsoft.com/office/drawing/2014/main" id="{A76F3215-CC3C-44DE-9BB6-C140F9C377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655"/>
          <a:stretch/>
        </p:blipFill>
        <p:spPr>
          <a:xfrm>
            <a:off x="262291" y="1328168"/>
            <a:ext cx="4467195" cy="3754589"/>
          </a:xfrm>
          <a:prstGeom prst="rect">
            <a:avLst/>
          </a:prstGeom>
        </p:spPr>
      </p:pic>
    </p:spTree>
    <p:extLst>
      <p:ext uri="{BB962C8B-B14F-4D97-AF65-F5344CB8AC3E}">
        <p14:creationId xmlns:p14="http://schemas.microsoft.com/office/powerpoint/2010/main" val="313992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down)">
                                      <p:cBhvr>
                                        <p:cTn id="1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3914774"/>
            <a:ext cx="12192000" cy="2943225"/>
          </a:xfrm>
          <a:prstGeom prst="rect">
            <a:avLst/>
          </a:prstGeom>
        </p:spPr>
      </p:pic>
      <p:pic>
        <p:nvPicPr>
          <p:cNvPr id="3" name="图片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430810" y="3592533"/>
            <a:ext cx="3313825" cy="3550528"/>
          </a:xfrm>
          <a:prstGeom prst="rect">
            <a:avLst/>
          </a:prstGeom>
        </p:spPr>
      </p:pic>
      <p:grpSp>
        <p:nvGrpSpPr>
          <p:cNvPr id="14" name="组合 13"/>
          <p:cNvGrpSpPr/>
          <p:nvPr/>
        </p:nvGrpSpPr>
        <p:grpSpPr>
          <a:xfrm>
            <a:off x="2135405" y="1998813"/>
            <a:ext cx="7921190" cy="1888825"/>
            <a:chOff x="2135405" y="1998813"/>
            <a:chExt cx="7921190" cy="1888825"/>
          </a:xfrm>
        </p:grpSpPr>
        <p:grpSp>
          <p:nvGrpSpPr>
            <p:cNvPr id="7" name="组合 6"/>
            <p:cNvGrpSpPr/>
            <p:nvPr/>
          </p:nvGrpSpPr>
          <p:grpSpPr>
            <a:xfrm>
              <a:off x="2135405" y="1998813"/>
              <a:ext cx="7921190" cy="1888825"/>
              <a:chOff x="932890" y="1879253"/>
              <a:chExt cx="3797733" cy="905578"/>
            </a:xfrm>
          </p:grpSpPr>
          <p:sp>
            <p:nvSpPr>
              <p:cNvPr id="8" name="矩形: 圆角 7"/>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10" name="任意多边形: 形状 9"/>
              <p:cNvSpPr/>
              <p:nvPr/>
            </p:nvSpPr>
            <p:spPr bwMode="auto">
              <a:xfrm>
                <a:off x="1873965" y="1879253"/>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sp>
          <p:nvSpPr>
            <p:cNvPr id="13" name="文本框 12"/>
            <p:cNvSpPr txBox="1"/>
            <p:nvPr/>
          </p:nvSpPr>
          <p:spPr>
            <a:xfrm>
              <a:off x="2269213" y="2281506"/>
              <a:ext cx="1817878" cy="1323439"/>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cs typeface="+mn-ea"/>
                  <a:sym typeface="+mn-lt"/>
                </a:rPr>
                <a:t>04</a:t>
              </a:r>
              <a:endParaRPr kumimoji="0" lang="zh-CN" altLang="en-US" sz="8000" b="0" i="0" u="none" strike="noStrike" kern="0" cap="none" spc="0" normalizeH="0" baseline="0" noProof="0" dirty="0">
                <a:ln>
                  <a:noFill/>
                </a:ln>
                <a:solidFill>
                  <a:prstClr val="white"/>
                </a:solidFill>
                <a:effectLst/>
                <a:uLnTx/>
                <a:uFillTx/>
                <a:cs typeface="+mn-ea"/>
                <a:sym typeface="+mn-lt"/>
              </a:endParaRPr>
            </a:p>
          </p:txBody>
        </p:sp>
      </p:grpSp>
      <p:sp>
        <p:nvSpPr>
          <p:cNvPr id="17" name="文本框 16"/>
          <p:cNvSpPr txBox="1"/>
          <p:nvPr/>
        </p:nvSpPr>
        <p:spPr>
          <a:xfrm>
            <a:off x="4405313" y="2182468"/>
            <a:ext cx="4867275" cy="830997"/>
          </a:xfrm>
          <a:prstGeom prst="rect">
            <a:avLst/>
          </a:prstGeom>
          <a:noFill/>
        </p:spPr>
        <p:txBody>
          <a:bodyPr wrap="square" rtlCol="0">
            <a:spAutoFit/>
          </a:bodyPr>
          <a:lstStyle/>
          <a:p>
            <a:pPr lvl="0" algn="ctr">
              <a:defRPr/>
            </a:pPr>
            <a:r>
              <a:rPr lang="zh-CN" altLang="en-US" sz="4800" b="1" kern="0" dirty="0">
                <a:ln w="0">
                  <a:noFill/>
                </a:ln>
                <a:solidFill>
                  <a:schemeClr val="tx1">
                    <a:lumMod val="65000"/>
                    <a:lumOff val="35000"/>
                  </a:schemeClr>
                </a:solidFill>
                <a:cs typeface="+mn-ea"/>
                <a:sym typeface="+mn-lt"/>
              </a:rPr>
              <a:t>三地湾区</a:t>
            </a:r>
            <a:endParaRPr lang="zh-CN" altLang="en-US" sz="2800" kern="0" noProof="1">
              <a:solidFill>
                <a:schemeClr val="tx1">
                  <a:lumMod val="65000"/>
                  <a:lumOff val="35000"/>
                </a:schemeClr>
              </a:solidFill>
              <a:cs typeface="+mn-ea"/>
              <a:sym typeface="+mn-lt"/>
            </a:endParaRPr>
          </a:p>
        </p:txBody>
      </p:sp>
      <p:sp>
        <p:nvSpPr>
          <p:cNvPr id="18" name="矩形 17"/>
          <p:cNvSpPr/>
          <p:nvPr/>
        </p:nvSpPr>
        <p:spPr>
          <a:xfrm>
            <a:off x="4324341" y="3000176"/>
            <a:ext cx="5029218" cy="417743"/>
          </a:xfrm>
          <a:prstGeom prst="rect">
            <a:avLst/>
          </a:prstGeom>
        </p:spPr>
        <p:txBody>
          <a:bodyPr wrap="square">
            <a:spAutoFit/>
          </a:bodyPr>
          <a:lstStyle/>
          <a:p>
            <a:pPr lvl="0" algn="ctr" eaLnBrk="0" hangingPunct="0">
              <a:lnSpc>
                <a:spcPct val="150000"/>
              </a:lnSpc>
              <a:defRPr/>
            </a:pPr>
            <a:r>
              <a:rPr lang="zh-CN" altLang="en-US" sz="1600" dirty="0">
                <a:solidFill>
                  <a:prstClr val="black">
                    <a:lumMod val="65000"/>
                    <a:lumOff val="35000"/>
                  </a:prstClr>
                </a:solidFill>
                <a:cs typeface="+mn-ea"/>
                <a:sym typeface="+mn-lt"/>
              </a:rPr>
              <a:t>一国两制的理论实践</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Tree>
    <p:extLst>
      <p:ext uri="{BB962C8B-B14F-4D97-AF65-F5344CB8AC3E}">
        <p14:creationId xmlns:p14="http://schemas.microsoft.com/office/powerpoint/2010/main" val="446287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250" fill="hold"/>
                                        <p:tgtEl>
                                          <p:spTgt spid="17"/>
                                        </p:tgtEl>
                                        <p:attrNameLst>
                                          <p:attrName>ppt_x</p:attrName>
                                        </p:attrNameLst>
                                      </p:cBhvr>
                                      <p:tavLst>
                                        <p:tav tm="0">
                                          <p:val>
                                            <p:strVal val="#ppt_x"/>
                                          </p:val>
                                        </p:tav>
                                        <p:tav tm="100000">
                                          <p:val>
                                            <p:strVal val="#ppt_x"/>
                                          </p:val>
                                        </p:tav>
                                      </p:tavLst>
                                    </p:anim>
                                    <p:anim calcmode="lin" valueType="num">
                                      <p:cBhvr additive="base">
                                        <p:cTn id="13" dur="125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7567288" cy="680849"/>
            <a:chOff x="171451" y="243075"/>
            <a:chExt cx="7567288" cy="680849"/>
          </a:xfrm>
        </p:grpSpPr>
        <p:sp>
          <p:nvSpPr>
            <p:cNvPr id="3" name="文本框 2"/>
            <p:cNvSpPr txBox="1"/>
            <p:nvPr/>
          </p:nvSpPr>
          <p:spPr>
            <a:xfrm>
              <a:off x="895351" y="321889"/>
              <a:ext cx="684338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大湾区构想</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pic>
        <p:nvPicPr>
          <p:cNvPr id="12" name="图片 11">
            <a:extLst>
              <a:ext uri="{FF2B5EF4-FFF2-40B4-BE49-F238E27FC236}">
                <a16:creationId xmlns:a16="http://schemas.microsoft.com/office/drawing/2014/main" id="{61765F9D-3DC3-4E9F-A83E-DD5AC91F95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7409" y="1362528"/>
            <a:ext cx="5691286" cy="3429000"/>
          </a:xfrm>
          <a:prstGeom prst="rect">
            <a:avLst/>
          </a:prstGeom>
          <a:ln>
            <a:noFill/>
          </a:ln>
          <a:effectLst>
            <a:softEdge rad="112500"/>
          </a:effectLst>
        </p:spPr>
      </p:pic>
      <p:pic>
        <p:nvPicPr>
          <p:cNvPr id="14" name="图片 13">
            <a:extLst>
              <a:ext uri="{FF2B5EF4-FFF2-40B4-BE49-F238E27FC236}">
                <a16:creationId xmlns:a16="http://schemas.microsoft.com/office/drawing/2014/main" id="{A9207EFB-EC76-4F19-BE38-425E24B093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450" y="1362528"/>
            <a:ext cx="4447635" cy="4807646"/>
          </a:xfrm>
          <a:prstGeom prst="rect">
            <a:avLst/>
          </a:prstGeom>
          <a:ln>
            <a:noFill/>
          </a:ln>
          <a:effectLst>
            <a:softEdge rad="112500"/>
          </a:effectLst>
        </p:spPr>
      </p:pic>
      <p:sp>
        <p:nvSpPr>
          <p:cNvPr id="16" name="文本框 15">
            <a:extLst>
              <a:ext uri="{FF2B5EF4-FFF2-40B4-BE49-F238E27FC236}">
                <a16:creationId xmlns:a16="http://schemas.microsoft.com/office/drawing/2014/main" id="{643B37F5-7575-404F-917B-3A93D1F761CB}"/>
              </a:ext>
            </a:extLst>
          </p:cNvPr>
          <p:cNvSpPr txBox="1"/>
          <p:nvPr/>
        </p:nvSpPr>
        <p:spPr>
          <a:xfrm>
            <a:off x="5646042" y="5203084"/>
            <a:ext cx="6097508" cy="584775"/>
          </a:xfrm>
          <a:prstGeom prst="rect">
            <a:avLst/>
          </a:prstGeom>
          <a:noFill/>
        </p:spPr>
        <p:txBody>
          <a:bodyPr wrap="square">
            <a:spAutoFit/>
          </a:bodyPr>
          <a:lstStyle/>
          <a:p>
            <a:r>
              <a:rPr lang="zh-CN" altLang="en-US" sz="1600" kern="0" dirty="0">
                <a:solidFill>
                  <a:prstClr val="black">
                    <a:lumMod val="65000"/>
                    <a:lumOff val="35000"/>
                  </a:prstClr>
                </a:solidFill>
                <a:cs typeface="+mn-ea"/>
              </a:rPr>
              <a:t>        2015年我国在“一带一路”相关文件中强调要“深化与港澳台合作，打造粤港澳大湾区”</a:t>
            </a:r>
          </a:p>
        </p:txBody>
      </p:sp>
    </p:spTree>
    <p:extLst>
      <p:ext uri="{BB962C8B-B14F-4D97-AF65-F5344CB8AC3E}">
        <p14:creationId xmlns:p14="http://schemas.microsoft.com/office/powerpoint/2010/main" val="2508163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500" fill="hold"/>
                                        <p:tgtEl>
                                          <p:spTgt spid="12"/>
                                        </p:tgtEl>
                                        <p:attrNameLst>
                                          <p:attrName>ppt_x</p:attrName>
                                        </p:attrNameLst>
                                      </p:cBhvr>
                                      <p:tavLst>
                                        <p:tav tm="0">
                                          <p:val>
                                            <p:strVal val="#ppt_x"/>
                                          </p:val>
                                        </p:tav>
                                        <p:tav tm="100000">
                                          <p:val>
                                            <p:strVal val="#ppt_x"/>
                                          </p:val>
                                        </p:tav>
                                      </p:tavLst>
                                    </p:anim>
                                    <p:anim calcmode="lin" valueType="num">
                                      <p:cBhvr additive="base">
                                        <p:cTn id="13" dur="1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16" presetClass="entr" presetSubtype="2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三地融合</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20" name="组合 19"/>
          <p:cNvGrpSpPr/>
          <p:nvPr/>
        </p:nvGrpSpPr>
        <p:grpSpPr>
          <a:xfrm>
            <a:off x="3860797" y="1436606"/>
            <a:ext cx="7721603" cy="2328684"/>
            <a:chOff x="3860797" y="1436606"/>
            <a:chExt cx="7721603" cy="2328684"/>
          </a:xfrm>
        </p:grpSpPr>
        <p:sp>
          <p:nvSpPr>
            <p:cNvPr id="21" name="矩形 20"/>
            <p:cNvSpPr/>
            <p:nvPr/>
          </p:nvSpPr>
          <p:spPr>
            <a:xfrm>
              <a:off x="3860797" y="1436606"/>
              <a:ext cx="7721603" cy="2328684"/>
            </a:xfrm>
            <a:prstGeom prst="rect">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p:cNvSpPr/>
            <p:nvPr/>
          </p:nvSpPr>
          <p:spPr>
            <a:xfrm>
              <a:off x="4279490" y="1567069"/>
              <a:ext cx="6675352" cy="1433406"/>
            </a:xfrm>
            <a:prstGeom prst="rect">
              <a:avLst/>
            </a:prstGeom>
            <a:noFill/>
          </p:spPr>
          <p:txBody>
            <a:bodyPr wrap="square" lIns="0" tIns="0" rIns="0" bIns="0" rtlCol="0">
              <a:spAutoFit/>
            </a:bodyPr>
            <a:lstStyle/>
            <a:p>
              <a:pPr hangingPunct="0">
                <a:lnSpc>
                  <a:spcPct val="150000"/>
                </a:lnSpc>
              </a:pPr>
              <a:r>
                <a:rPr lang="zh-CN" altLang="en-US" sz="1600" dirty="0">
                  <a:solidFill>
                    <a:schemeClr val="tx1">
                      <a:lumMod val="65000"/>
                      <a:lumOff val="35000"/>
                    </a:schemeClr>
                  </a:solidFill>
                  <a:cs typeface="+mn-ea"/>
                  <a:sym typeface="+mn-lt"/>
                </a:rPr>
                <a:t>        党的十九大指出，我国已进入中国特色社会主义新时代，要支持香港、澳门融入国家发展大局，以粤港澳大湾区建设、粤港澳合作、泛珠三角区域合作等为重点，全面推进内地同香港、澳门互利合作，制定完善便利香港、澳门居民在内地发展的政策措施。</a:t>
              </a:r>
            </a:p>
          </p:txBody>
        </p:sp>
      </p:grpSp>
      <p:grpSp>
        <p:nvGrpSpPr>
          <p:cNvPr id="32" name="组合 31">
            <a:extLst>
              <a:ext uri="{FF2B5EF4-FFF2-40B4-BE49-F238E27FC236}">
                <a16:creationId xmlns:a16="http://schemas.microsoft.com/office/drawing/2014/main" id="{722F4BB0-0DE8-49CC-A931-43022A0C1D83}"/>
              </a:ext>
            </a:extLst>
          </p:cNvPr>
          <p:cNvGrpSpPr/>
          <p:nvPr/>
        </p:nvGrpSpPr>
        <p:grpSpPr>
          <a:xfrm>
            <a:off x="583862" y="1436606"/>
            <a:ext cx="3251878" cy="4487944"/>
            <a:chOff x="590550" y="1436606"/>
            <a:chExt cx="3251878" cy="4487944"/>
          </a:xfrm>
          <a:blipFill>
            <a:blip r:embed="rId4"/>
            <a:stretch>
              <a:fillRect/>
            </a:stretch>
          </a:blipFill>
        </p:grpSpPr>
        <p:grpSp>
          <p:nvGrpSpPr>
            <p:cNvPr id="33" name="组合 32">
              <a:extLst>
                <a:ext uri="{FF2B5EF4-FFF2-40B4-BE49-F238E27FC236}">
                  <a16:creationId xmlns:a16="http://schemas.microsoft.com/office/drawing/2014/main" id="{072F4CA7-1A21-4CF4-BC33-225758703182}"/>
                </a:ext>
              </a:extLst>
            </p:cNvPr>
            <p:cNvGrpSpPr/>
            <p:nvPr/>
          </p:nvGrpSpPr>
          <p:grpSpPr>
            <a:xfrm>
              <a:off x="1806879" y="1836671"/>
              <a:ext cx="894204" cy="894203"/>
              <a:chOff x="2435268" y="2003681"/>
              <a:chExt cx="731534" cy="731534"/>
            </a:xfrm>
            <a:grpFill/>
          </p:grpSpPr>
          <p:sp>
            <p:nvSpPr>
              <p:cNvPr id="35" name="椭圆 34">
                <a:extLst>
                  <a:ext uri="{FF2B5EF4-FFF2-40B4-BE49-F238E27FC236}">
                    <a16:creationId xmlns:a16="http://schemas.microsoft.com/office/drawing/2014/main" id="{C31D05C0-9794-49C6-ACC1-F881930AE953}"/>
                  </a:ext>
                </a:extLst>
              </p:cNvPr>
              <p:cNvSpPr/>
              <p:nvPr/>
            </p:nvSpPr>
            <p:spPr>
              <a:xfrm>
                <a:off x="2435268" y="2003681"/>
                <a:ext cx="731534" cy="731534"/>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6" name="组合 35">
                <a:extLst>
                  <a:ext uri="{FF2B5EF4-FFF2-40B4-BE49-F238E27FC236}">
                    <a16:creationId xmlns:a16="http://schemas.microsoft.com/office/drawing/2014/main" id="{74AC90FD-7CCA-4398-B942-37B97C704A5B}"/>
                  </a:ext>
                </a:extLst>
              </p:cNvPr>
              <p:cNvGrpSpPr/>
              <p:nvPr/>
            </p:nvGrpSpPr>
            <p:grpSpPr>
              <a:xfrm>
                <a:off x="2594004" y="2161800"/>
                <a:ext cx="414063" cy="415297"/>
                <a:chOff x="3996012" y="960439"/>
                <a:chExt cx="557140" cy="558801"/>
              </a:xfrm>
              <a:grpFill/>
            </p:grpSpPr>
            <p:sp>
              <p:nvSpPr>
                <p:cNvPr id="37" name="Freeform 30">
                  <a:extLst>
                    <a:ext uri="{FF2B5EF4-FFF2-40B4-BE49-F238E27FC236}">
                      <a16:creationId xmlns:a16="http://schemas.microsoft.com/office/drawing/2014/main" id="{6E197E7F-AD06-436D-93EE-B76629A834AF}"/>
                    </a:ext>
                  </a:extLst>
                </p:cNvPr>
                <p:cNvSpPr/>
                <p:nvPr/>
              </p:nvSpPr>
              <p:spPr bwMode="auto">
                <a:xfrm>
                  <a:off x="3996012" y="1263652"/>
                  <a:ext cx="557140" cy="255588"/>
                </a:xfrm>
                <a:custGeom>
                  <a:avLst/>
                  <a:gdLst>
                    <a:gd name="T0" fmla="*/ 187 w 191"/>
                    <a:gd name="T1" fmla="*/ 3 h 88"/>
                    <a:gd name="T2" fmla="*/ 183 w 191"/>
                    <a:gd name="T3" fmla="*/ 6 h 88"/>
                    <a:gd name="T4" fmla="*/ 96 w 191"/>
                    <a:gd name="T5" fmla="*/ 81 h 88"/>
                    <a:gd name="T6" fmla="*/ 8 w 191"/>
                    <a:gd name="T7" fmla="*/ 4 h 88"/>
                    <a:gd name="T8" fmla="*/ 4 w 191"/>
                    <a:gd name="T9" fmla="*/ 0 h 88"/>
                    <a:gd name="T10" fmla="*/ 0 w 191"/>
                    <a:gd name="T11" fmla="*/ 5 h 88"/>
                    <a:gd name="T12" fmla="*/ 96 w 191"/>
                    <a:gd name="T13" fmla="*/ 88 h 88"/>
                    <a:gd name="T14" fmla="*/ 190 w 191"/>
                    <a:gd name="T15" fmla="*/ 7 h 88"/>
                    <a:gd name="T16" fmla="*/ 187 w 191"/>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88">
                      <a:moveTo>
                        <a:pt x="187" y="3"/>
                      </a:moveTo>
                      <a:cubicBezTo>
                        <a:pt x="185" y="3"/>
                        <a:pt x="183" y="4"/>
                        <a:pt x="183" y="6"/>
                      </a:cubicBezTo>
                      <a:cubicBezTo>
                        <a:pt x="176" y="49"/>
                        <a:pt x="139" y="81"/>
                        <a:pt x="96" y="81"/>
                      </a:cubicBezTo>
                      <a:cubicBezTo>
                        <a:pt x="51" y="81"/>
                        <a:pt x="14" y="48"/>
                        <a:pt x="8" y="4"/>
                      </a:cubicBezTo>
                      <a:cubicBezTo>
                        <a:pt x="8" y="2"/>
                        <a:pt x="6" y="0"/>
                        <a:pt x="4" y="0"/>
                      </a:cubicBezTo>
                      <a:cubicBezTo>
                        <a:pt x="2" y="1"/>
                        <a:pt x="0" y="3"/>
                        <a:pt x="0" y="5"/>
                      </a:cubicBezTo>
                      <a:cubicBezTo>
                        <a:pt x="7" y="53"/>
                        <a:pt x="47" y="88"/>
                        <a:pt x="96" y="88"/>
                      </a:cubicBezTo>
                      <a:cubicBezTo>
                        <a:pt x="143" y="88"/>
                        <a:pt x="183" y="54"/>
                        <a:pt x="190" y="7"/>
                      </a:cubicBezTo>
                      <a:cubicBezTo>
                        <a:pt x="191" y="5"/>
                        <a:pt x="189" y="3"/>
                        <a:pt x="187" y="3"/>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8" name="Freeform 31">
                  <a:extLst>
                    <a:ext uri="{FF2B5EF4-FFF2-40B4-BE49-F238E27FC236}">
                      <a16:creationId xmlns:a16="http://schemas.microsoft.com/office/drawing/2014/main" id="{D061B218-B678-4411-ABF4-8FABD02775B7}"/>
                    </a:ext>
                  </a:extLst>
                </p:cNvPr>
                <p:cNvSpPr/>
                <p:nvPr/>
              </p:nvSpPr>
              <p:spPr bwMode="auto">
                <a:xfrm>
                  <a:off x="3996012" y="960439"/>
                  <a:ext cx="557140" cy="255588"/>
                </a:xfrm>
                <a:custGeom>
                  <a:avLst/>
                  <a:gdLst>
                    <a:gd name="T0" fmla="*/ 4 w 191"/>
                    <a:gd name="T1" fmla="*/ 88 h 88"/>
                    <a:gd name="T2" fmla="*/ 4 w 191"/>
                    <a:gd name="T3" fmla="*/ 88 h 88"/>
                    <a:gd name="T4" fmla="*/ 8 w 191"/>
                    <a:gd name="T5" fmla="*/ 85 h 88"/>
                    <a:gd name="T6" fmla="*/ 96 w 191"/>
                    <a:gd name="T7" fmla="*/ 8 h 88"/>
                    <a:gd name="T8" fmla="*/ 183 w 191"/>
                    <a:gd name="T9" fmla="*/ 84 h 88"/>
                    <a:gd name="T10" fmla="*/ 187 w 191"/>
                    <a:gd name="T11" fmla="*/ 87 h 88"/>
                    <a:gd name="T12" fmla="*/ 191 w 191"/>
                    <a:gd name="T13" fmla="*/ 83 h 88"/>
                    <a:gd name="T14" fmla="*/ 96 w 191"/>
                    <a:gd name="T15" fmla="*/ 0 h 88"/>
                    <a:gd name="T16" fmla="*/ 0 w 191"/>
                    <a:gd name="T17" fmla="*/ 84 h 88"/>
                    <a:gd name="T18" fmla="*/ 4 w 191"/>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88">
                      <a:moveTo>
                        <a:pt x="4" y="88"/>
                      </a:moveTo>
                      <a:cubicBezTo>
                        <a:pt x="4" y="88"/>
                        <a:pt x="4" y="88"/>
                        <a:pt x="4" y="88"/>
                      </a:cubicBezTo>
                      <a:cubicBezTo>
                        <a:pt x="6" y="88"/>
                        <a:pt x="8" y="87"/>
                        <a:pt x="8" y="85"/>
                      </a:cubicBezTo>
                      <a:cubicBezTo>
                        <a:pt x="14" y="41"/>
                        <a:pt x="51" y="8"/>
                        <a:pt x="96" y="8"/>
                      </a:cubicBezTo>
                      <a:cubicBezTo>
                        <a:pt x="139" y="8"/>
                        <a:pt x="177" y="41"/>
                        <a:pt x="183" y="84"/>
                      </a:cubicBezTo>
                      <a:cubicBezTo>
                        <a:pt x="183" y="86"/>
                        <a:pt x="185" y="88"/>
                        <a:pt x="187" y="87"/>
                      </a:cubicBezTo>
                      <a:cubicBezTo>
                        <a:pt x="189" y="87"/>
                        <a:pt x="191" y="85"/>
                        <a:pt x="191" y="83"/>
                      </a:cubicBezTo>
                      <a:cubicBezTo>
                        <a:pt x="184" y="36"/>
                        <a:pt x="143" y="0"/>
                        <a:pt x="96" y="0"/>
                      </a:cubicBezTo>
                      <a:cubicBezTo>
                        <a:pt x="48" y="0"/>
                        <a:pt x="7" y="36"/>
                        <a:pt x="0" y="84"/>
                      </a:cubicBezTo>
                      <a:cubicBezTo>
                        <a:pt x="0" y="86"/>
                        <a:pt x="2" y="88"/>
                        <a:pt x="4" y="88"/>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9" name="Freeform 32">
                  <a:extLst>
                    <a:ext uri="{FF2B5EF4-FFF2-40B4-BE49-F238E27FC236}">
                      <a16:creationId xmlns:a16="http://schemas.microsoft.com/office/drawing/2014/main" id="{9B7C9DF7-B9F5-4A40-9194-2CB5656AFA0F}"/>
                    </a:ext>
                  </a:extLst>
                </p:cNvPr>
                <p:cNvSpPr>
                  <a:spLocks noEditPoints="1"/>
                </p:cNvSpPr>
                <p:nvPr/>
              </p:nvSpPr>
              <p:spPr bwMode="auto">
                <a:xfrm>
                  <a:off x="4162679" y="1125539"/>
                  <a:ext cx="226983" cy="230188"/>
                </a:xfrm>
                <a:custGeom>
                  <a:avLst/>
                  <a:gdLst>
                    <a:gd name="T0" fmla="*/ 39 w 78"/>
                    <a:gd name="T1" fmla="*/ 0 h 79"/>
                    <a:gd name="T2" fmla="*/ 0 w 78"/>
                    <a:gd name="T3" fmla="*/ 39 h 79"/>
                    <a:gd name="T4" fmla="*/ 39 w 78"/>
                    <a:gd name="T5" fmla="*/ 79 h 79"/>
                    <a:gd name="T6" fmla="*/ 78 w 78"/>
                    <a:gd name="T7" fmla="*/ 39 h 79"/>
                    <a:gd name="T8" fmla="*/ 39 w 78"/>
                    <a:gd name="T9" fmla="*/ 0 h 79"/>
                    <a:gd name="T10" fmla="*/ 41 w 78"/>
                    <a:gd name="T11" fmla="*/ 60 h 79"/>
                    <a:gd name="T12" fmla="*/ 41 w 78"/>
                    <a:gd name="T13" fmla="*/ 67 h 79"/>
                    <a:gd name="T14" fmla="*/ 36 w 78"/>
                    <a:gd name="T15" fmla="*/ 67 h 79"/>
                    <a:gd name="T16" fmla="*/ 36 w 78"/>
                    <a:gd name="T17" fmla="*/ 61 h 79"/>
                    <a:gd name="T18" fmla="*/ 26 w 78"/>
                    <a:gd name="T19" fmla="*/ 58 h 79"/>
                    <a:gd name="T20" fmla="*/ 28 w 78"/>
                    <a:gd name="T21" fmla="*/ 53 h 79"/>
                    <a:gd name="T22" fmla="*/ 37 w 78"/>
                    <a:gd name="T23" fmla="*/ 56 h 79"/>
                    <a:gd name="T24" fmla="*/ 45 w 78"/>
                    <a:gd name="T25" fmla="*/ 49 h 79"/>
                    <a:gd name="T26" fmla="*/ 38 w 78"/>
                    <a:gd name="T27" fmla="*/ 41 h 79"/>
                    <a:gd name="T28" fmla="*/ 26 w 78"/>
                    <a:gd name="T29" fmla="*/ 29 h 79"/>
                    <a:gd name="T30" fmla="*/ 37 w 78"/>
                    <a:gd name="T31" fmla="*/ 18 h 79"/>
                    <a:gd name="T32" fmla="*/ 37 w 78"/>
                    <a:gd name="T33" fmla="*/ 11 h 79"/>
                    <a:gd name="T34" fmla="*/ 41 w 78"/>
                    <a:gd name="T35" fmla="*/ 11 h 79"/>
                    <a:gd name="T36" fmla="*/ 41 w 78"/>
                    <a:gd name="T37" fmla="*/ 18 h 79"/>
                    <a:gd name="T38" fmla="*/ 50 w 78"/>
                    <a:gd name="T39" fmla="*/ 20 h 79"/>
                    <a:gd name="T40" fmla="*/ 48 w 78"/>
                    <a:gd name="T41" fmla="*/ 25 h 79"/>
                    <a:gd name="T42" fmla="*/ 40 w 78"/>
                    <a:gd name="T43" fmla="*/ 23 h 79"/>
                    <a:gd name="T44" fmla="*/ 32 w 78"/>
                    <a:gd name="T45" fmla="*/ 28 h 79"/>
                    <a:gd name="T46" fmla="*/ 41 w 78"/>
                    <a:gd name="T47" fmla="*/ 36 h 79"/>
                    <a:gd name="T48" fmla="*/ 51 w 78"/>
                    <a:gd name="T49" fmla="*/ 49 h 79"/>
                    <a:gd name="T50" fmla="*/ 41 w 78"/>
                    <a:gd name="T51"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39" y="0"/>
                      </a:moveTo>
                      <a:cubicBezTo>
                        <a:pt x="17" y="0"/>
                        <a:pt x="0" y="18"/>
                        <a:pt x="0" y="39"/>
                      </a:cubicBezTo>
                      <a:cubicBezTo>
                        <a:pt x="0" y="61"/>
                        <a:pt x="17" y="79"/>
                        <a:pt x="39" y="79"/>
                      </a:cubicBezTo>
                      <a:cubicBezTo>
                        <a:pt x="60" y="79"/>
                        <a:pt x="78" y="61"/>
                        <a:pt x="78" y="39"/>
                      </a:cubicBezTo>
                      <a:cubicBezTo>
                        <a:pt x="78" y="18"/>
                        <a:pt x="60" y="0"/>
                        <a:pt x="39" y="0"/>
                      </a:cubicBezTo>
                      <a:close/>
                      <a:moveTo>
                        <a:pt x="41" y="60"/>
                      </a:moveTo>
                      <a:cubicBezTo>
                        <a:pt x="41" y="67"/>
                        <a:pt x="41" y="67"/>
                        <a:pt x="41" y="67"/>
                      </a:cubicBezTo>
                      <a:cubicBezTo>
                        <a:pt x="36" y="67"/>
                        <a:pt x="36" y="67"/>
                        <a:pt x="36" y="67"/>
                      </a:cubicBezTo>
                      <a:cubicBezTo>
                        <a:pt x="36" y="61"/>
                        <a:pt x="36" y="61"/>
                        <a:pt x="36" y="61"/>
                      </a:cubicBezTo>
                      <a:cubicBezTo>
                        <a:pt x="32" y="61"/>
                        <a:pt x="28" y="59"/>
                        <a:pt x="26" y="58"/>
                      </a:cubicBezTo>
                      <a:cubicBezTo>
                        <a:pt x="28" y="53"/>
                        <a:pt x="28" y="53"/>
                        <a:pt x="28" y="53"/>
                      </a:cubicBezTo>
                      <a:cubicBezTo>
                        <a:pt x="30" y="55"/>
                        <a:pt x="34" y="56"/>
                        <a:pt x="37" y="56"/>
                      </a:cubicBezTo>
                      <a:cubicBezTo>
                        <a:pt x="42" y="56"/>
                        <a:pt x="45" y="53"/>
                        <a:pt x="45" y="49"/>
                      </a:cubicBezTo>
                      <a:cubicBezTo>
                        <a:pt x="45" y="45"/>
                        <a:pt x="43" y="43"/>
                        <a:pt x="38" y="41"/>
                      </a:cubicBezTo>
                      <a:cubicBezTo>
                        <a:pt x="31" y="38"/>
                        <a:pt x="26" y="35"/>
                        <a:pt x="26" y="29"/>
                      </a:cubicBezTo>
                      <a:cubicBezTo>
                        <a:pt x="26" y="24"/>
                        <a:pt x="31" y="19"/>
                        <a:pt x="37" y="18"/>
                      </a:cubicBezTo>
                      <a:cubicBezTo>
                        <a:pt x="37" y="11"/>
                        <a:pt x="37" y="11"/>
                        <a:pt x="37" y="11"/>
                      </a:cubicBezTo>
                      <a:cubicBezTo>
                        <a:pt x="41" y="11"/>
                        <a:pt x="41" y="11"/>
                        <a:pt x="41" y="11"/>
                      </a:cubicBezTo>
                      <a:cubicBezTo>
                        <a:pt x="41" y="18"/>
                        <a:pt x="41" y="18"/>
                        <a:pt x="41" y="18"/>
                      </a:cubicBezTo>
                      <a:cubicBezTo>
                        <a:pt x="45" y="18"/>
                        <a:pt x="48" y="19"/>
                        <a:pt x="50" y="20"/>
                      </a:cubicBezTo>
                      <a:cubicBezTo>
                        <a:pt x="48" y="25"/>
                        <a:pt x="48" y="25"/>
                        <a:pt x="48" y="25"/>
                      </a:cubicBezTo>
                      <a:cubicBezTo>
                        <a:pt x="47" y="24"/>
                        <a:pt x="44" y="23"/>
                        <a:pt x="40" y="23"/>
                      </a:cubicBezTo>
                      <a:cubicBezTo>
                        <a:pt x="34" y="23"/>
                        <a:pt x="32" y="26"/>
                        <a:pt x="32" y="28"/>
                      </a:cubicBezTo>
                      <a:cubicBezTo>
                        <a:pt x="32" y="32"/>
                        <a:pt x="35" y="34"/>
                        <a:pt x="41" y="36"/>
                      </a:cubicBezTo>
                      <a:cubicBezTo>
                        <a:pt x="48" y="39"/>
                        <a:pt x="51" y="43"/>
                        <a:pt x="51" y="49"/>
                      </a:cubicBezTo>
                      <a:cubicBezTo>
                        <a:pt x="51" y="54"/>
                        <a:pt x="48" y="59"/>
                        <a:pt x="41" y="60"/>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0" name="Freeform 33">
                  <a:extLst>
                    <a:ext uri="{FF2B5EF4-FFF2-40B4-BE49-F238E27FC236}">
                      <a16:creationId xmlns:a16="http://schemas.microsoft.com/office/drawing/2014/main" id="{393880CD-74B4-451A-824C-24FBFA98CCDE}"/>
                    </a:ext>
                  </a:extLst>
                </p:cNvPr>
                <p:cNvSpPr>
                  <a:spLocks noEditPoints="1"/>
                </p:cNvSpPr>
                <p:nvPr/>
              </p:nvSpPr>
              <p:spPr bwMode="auto">
                <a:xfrm>
                  <a:off x="4081726" y="1047752"/>
                  <a:ext cx="387300" cy="387350"/>
                </a:xfrm>
                <a:custGeom>
                  <a:avLst/>
                  <a:gdLst>
                    <a:gd name="T0" fmla="*/ 67 w 133"/>
                    <a:gd name="T1" fmla="*/ 0 h 133"/>
                    <a:gd name="T2" fmla="*/ 0 w 133"/>
                    <a:gd name="T3" fmla="*/ 66 h 133"/>
                    <a:gd name="T4" fmla="*/ 67 w 133"/>
                    <a:gd name="T5" fmla="*/ 133 h 133"/>
                    <a:gd name="T6" fmla="*/ 133 w 133"/>
                    <a:gd name="T7" fmla="*/ 66 h 133"/>
                    <a:gd name="T8" fmla="*/ 67 w 133"/>
                    <a:gd name="T9" fmla="*/ 0 h 133"/>
                    <a:gd name="T10" fmla="*/ 67 w 133"/>
                    <a:gd name="T11" fmla="*/ 113 h 133"/>
                    <a:gd name="T12" fmla="*/ 20 w 133"/>
                    <a:gd name="T13" fmla="*/ 66 h 133"/>
                    <a:gd name="T14" fmla="*/ 67 w 133"/>
                    <a:gd name="T15" fmla="*/ 19 h 133"/>
                    <a:gd name="T16" fmla="*/ 114 w 133"/>
                    <a:gd name="T17" fmla="*/ 66 h 133"/>
                    <a:gd name="T18" fmla="*/ 67 w 133"/>
                    <a:gd name="T19" fmla="*/ 11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67" y="0"/>
                      </a:moveTo>
                      <a:cubicBezTo>
                        <a:pt x="30" y="0"/>
                        <a:pt x="0" y="30"/>
                        <a:pt x="0" y="66"/>
                      </a:cubicBezTo>
                      <a:cubicBezTo>
                        <a:pt x="0" y="103"/>
                        <a:pt x="30" y="133"/>
                        <a:pt x="67" y="133"/>
                      </a:cubicBezTo>
                      <a:cubicBezTo>
                        <a:pt x="103" y="133"/>
                        <a:pt x="133" y="103"/>
                        <a:pt x="133" y="66"/>
                      </a:cubicBezTo>
                      <a:cubicBezTo>
                        <a:pt x="133" y="30"/>
                        <a:pt x="103" y="0"/>
                        <a:pt x="67" y="0"/>
                      </a:cubicBezTo>
                      <a:close/>
                      <a:moveTo>
                        <a:pt x="67" y="113"/>
                      </a:moveTo>
                      <a:cubicBezTo>
                        <a:pt x="41" y="113"/>
                        <a:pt x="20" y="92"/>
                        <a:pt x="20" y="66"/>
                      </a:cubicBezTo>
                      <a:cubicBezTo>
                        <a:pt x="20" y="41"/>
                        <a:pt x="41" y="19"/>
                        <a:pt x="67" y="19"/>
                      </a:cubicBezTo>
                      <a:cubicBezTo>
                        <a:pt x="93" y="19"/>
                        <a:pt x="114" y="41"/>
                        <a:pt x="114" y="66"/>
                      </a:cubicBezTo>
                      <a:cubicBezTo>
                        <a:pt x="114" y="92"/>
                        <a:pt x="93" y="113"/>
                        <a:pt x="67" y="113"/>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grpSp>
        </p:grpSp>
        <p:sp>
          <p:nvSpPr>
            <p:cNvPr id="34" name="任意多边形: 形状 33">
              <a:extLst>
                <a:ext uri="{FF2B5EF4-FFF2-40B4-BE49-F238E27FC236}">
                  <a16:creationId xmlns:a16="http://schemas.microsoft.com/office/drawing/2014/main" id="{12846EBB-70B8-4F0E-BEDF-A1F16E2BA310}"/>
                </a:ext>
              </a:extLst>
            </p:cNvPr>
            <p:cNvSpPr/>
            <p:nvPr/>
          </p:nvSpPr>
          <p:spPr>
            <a:xfrm flipH="1" flipV="1">
              <a:off x="590550" y="1436606"/>
              <a:ext cx="3251878" cy="4487944"/>
            </a:xfrm>
            <a:custGeom>
              <a:avLst/>
              <a:gdLst>
                <a:gd name="connsiteX0" fmla="*/ 2311944 w 3251878"/>
                <a:gd name="connsiteY0" fmla="*/ 4487944 h 4487944"/>
                <a:gd name="connsiteX1" fmla="*/ 1871897 w 3251878"/>
                <a:gd name="connsiteY1" fmla="*/ 4487944 h 4487944"/>
                <a:gd name="connsiteX2" fmla="*/ 0 w 3251878"/>
                <a:gd name="connsiteY2" fmla="*/ 4487944 h 4487944"/>
                <a:gd name="connsiteX3" fmla="*/ 0 w 3251878"/>
                <a:gd name="connsiteY3" fmla="*/ 1914024 h 4487944"/>
                <a:gd name="connsiteX4" fmla="*/ 1078 w 3251878"/>
                <a:gd name="connsiteY4" fmla="*/ 1914024 h 4487944"/>
                <a:gd name="connsiteX5" fmla="*/ 1078 w 3251878"/>
                <a:gd name="connsiteY5" fmla="*/ 0 h 4487944"/>
                <a:gd name="connsiteX6" fmla="*/ 3251878 w 3251878"/>
                <a:gd name="connsiteY6" fmla="*/ 0 h 4487944"/>
                <a:gd name="connsiteX7" fmla="*/ 3251878 w 3251878"/>
                <a:gd name="connsiteY7" fmla="*/ 2072245 h 4487944"/>
                <a:gd name="connsiteX8" fmla="*/ 3251878 w 3251878"/>
                <a:gd name="connsiteY8" fmla="*/ 2284187 h 4487944"/>
                <a:gd name="connsiteX9" fmla="*/ 3251878 w 3251878"/>
                <a:gd name="connsiteY9" fmla="*/ 3490564 h 4487944"/>
                <a:gd name="connsiteX10" fmla="*/ 2497880 w 3251878"/>
                <a:gd name="connsiteY10" fmla="*/ 4468136 h 448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1878" h="4487944">
                  <a:moveTo>
                    <a:pt x="2311944" y="4487944"/>
                  </a:moveTo>
                  <a:lnTo>
                    <a:pt x="1871897" y="4487944"/>
                  </a:lnTo>
                  <a:lnTo>
                    <a:pt x="0" y="4487944"/>
                  </a:lnTo>
                  <a:lnTo>
                    <a:pt x="0" y="1914024"/>
                  </a:lnTo>
                  <a:lnTo>
                    <a:pt x="1078" y="1914024"/>
                  </a:lnTo>
                  <a:lnTo>
                    <a:pt x="1078" y="0"/>
                  </a:lnTo>
                  <a:lnTo>
                    <a:pt x="3251878" y="0"/>
                  </a:lnTo>
                  <a:lnTo>
                    <a:pt x="3251878" y="2072245"/>
                  </a:lnTo>
                  <a:lnTo>
                    <a:pt x="3251878" y="2284187"/>
                  </a:lnTo>
                  <a:lnTo>
                    <a:pt x="3251878" y="3490564"/>
                  </a:lnTo>
                  <a:cubicBezTo>
                    <a:pt x="3251878" y="3972773"/>
                    <a:pt x="2928186" y="4375091"/>
                    <a:pt x="2497880" y="4468136"/>
                  </a:cubicBezTo>
                  <a:close/>
                </a:path>
              </a:pathLst>
            </a:custGeom>
            <a:grpFill/>
            <a:ln w="12700" cap="flat" cmpd="sng" algn="ctr">
              <a:noFill/>
              <a:prstDash val="solid"/>
              <a:miter lim="800000"/>
            </a:ln>
            <a:effectLst>
              <a:outerShdw blurRad="762000" algn="tr" rotWithShape="0">
                <a:schemeClr val="bg1">
                  <a:lumMod val="50000"/>
                  <a:alpha val="10000"/>
                </a:schemeClr>
              </a:outerShdw>
            </a:effectLst>
          </p:spPr>
          <p:txBody>
            <a:bodyPr wrap="square" rtlCol="0" anchor="ctr">
              <a:noAutofit/>
            </a:bodyPr>
            <a:lstStyle/>
            <a:p>
              <a:pPr algn="ctr"/>
              <a:endParaRPr lang="zh-CN" altLang="en-US" dirty="0">
                <a:cs typeface="+mn-ea"/>
                <a:sym typeface="+mn-lt"/>
              </a:endParaRPr>
            </a:p>
          </p:txBody>
        </p:sp>
      </p:grpSp>
      <p:pic>
        <p:nvPicPr>
          <p:cNvPr id="41" name="图片 40">
            <a:extLst>
              <a:ext uri="{FF2B5EF4-FFF2-40B4-BE49-F238E27FC236}">
                <a16:creationId xmlns:a16="http://schemas.microsoft.com/office/drawing/2014/main" id="{B7BD4212-E4BB-4EA9-8E54-5AC9D59175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79490" y="3479973"/>
            <a:ext cx="6675352" cy="2517400"/>
          </a:xfrm>
          <a:prstGeom prst="rect">
            <a:avLst/>
          </a:prstGeom>
          <a:ln>
            <a:noFill/>
          </a:ln>
          <a:effectLst>
            <a:softEdge rad="112500"/>
          </a:effectLst>
        </p:spPr>
      </p:pic>
    </p:spTree>
    <p:extLst>
      <p:ext uri="{BB962C8B-B14F-4D97-AF65-F5344CB8AC3E}">
        <p14:creationId xmlns:p14="http://schemas.microsoft.com/office/powerpoint/2010/main" val="2912364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ppt_x"/>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500" fill="hold"/>
                                        <p:tgtEl>
                                          <p:spTgt spid="32"/>
                                        </p:tgtEl>
                                        <p:attrNameLst>
                                          <p:attrName>ppt_x</p:attrName>
                                        </p:attrNameLst>
                                      </p:cBhvr>
                                      <p:tavLst>
                                        <p:tav tm="0">
                                          <p:val>
                                            <p:strVal val="#ppt_x"/>
                                          </p:val>
                                        </p:tav>
                                        <p:tav tm="100000">
                                          <p:val>
                                            <p:strVal val="#ppt_x"/>
                                          </p:val>
                                        </p:tav>
                                      </p:tavLst>
                                    </p:anim>
                                    <p:anim calcmode="lin" valueType="num">
                                      <p:cBhvr additive="base">
                                        <p:cTn id="12" dur="1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500" fill="hold"/>
                                        <p:tgtEl>
                                          <p:spTgt spid="41"/>
                                        </p:tgtEl>
                                        <p:attrNameLst>
                                          <p:attrName>ppt_x</p:attrName>
                                        </p:attrNameLst>
                                      </p:cBhvr>
                                      <p:tavLst>
                                        <p:tav tm="0">
                                          <p:val>
                                            <p:strVal val="#ppt_x"/>
                                          </p:val>
                                        </p:tav>
                                        <p:tav tm="100000">
                                          <p:val>
                                            <p:strVal val="#ppt_x"/>
                                          </p:val>
                                        </p:tav>
                                      </p:tavLst>
                                    </p:anim>
                                    <p:anim calcmode="lin" valueType="num">
                                      <p:cBhvr additive="base">
                                        <p:cTn id="16"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3914774"/>
            <a:ext cx="12192000" cy="2943225"/>
          </a:xfrm>
          <a:prstGeom prst="rect">
            <a:avLst/>
          </a:prstGeom>
        </p:spPr>
      </p:pic>
      <p:grpSp>
        <p:nvGrpSpPr>
          <p:cNvPr id="27" name="组合 26"/>
          <p:cNvGrpSpPr/>
          <p:nvPr/>
        </p:nvGrpSpPr>
        <p:grpSpPr>
          <a:xfrm>
            <a:off x="375571" y="332687"/>
            <a:ext cx="3438932" cy="1188601"/>
            <a:chOff x="3759705" y="736849"/>
            <a:chExt cx="3438932" cy="1188601"/>
          </a:xfrm>
        </p:grpSpPr>
        <p:pic>
          <p:nvPicPr>
            <p:cNvPr id="28" name="图片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705" y="736849"/>
              <a:ext cx="1293382" cy="1122279"/>
            </a:xfrm>
            <a:prstGeom prst="rect">
              <a:avLst/>
            </a:prstGeom>
          </p:spPr>
        </p:pic>
        <p:sp>
          <p:nvSpPr>
            <p:cNvPr id="29" name="文本框 28"/>
            <p:cNvSpPr txBox="1"/>
            <p:nvPr/>
          </p:nvSpPr>
          <p:spPr>
            <a:xfrm>
              <a:off x="5069528" y="817454"/>
              <a:ext cx="2129109" cy="1107996"/>
            </a:xfrm>
            <a:prstGeom prst="rect">
              <a:avLst/>
            </a:prstGeom>
            <a:noFill/>
            <a:effectLst/>
          </p:spPr>
          <p:txBody>
            <a:bodyPr wrap="none" rtlCol="0">
              <a:spAutoFit/>
            </a:bodyPr>
            <a:lstStyle/>
            <a:p>
              <a:pPr algn="ctr" defTabSz="1219200">
                <a:defRPr/>
              </a:pPr>
              <a:r>
                <a:rPr lang="zh-CN" altLang="en-US" sz="6600" b="1" dirty="0">
                  <a:solidFill>
                    <a:srgbClr val="740003"/>
                  </a:solidFill>
                  <a:cs typeface="+mn-ea"/>
                  <a:sym typeface="+mn-lt"/>
                </a:rPr>
                <a:t>目 录</a:t>
              </a:r>
            </a:p>
          </p:txBody>
        </p:sp>
      </p:grpSp>
      <p:grpSp>
        <p:nvGrpSpPr>
          <p:cNvPr id="2" name="组合 1">
            <a:extLst>
              <a:ext uri="{FF2B5EF4-FFF2-40B4-BE49-F238E27FC236}">
                <a16:creationId xmlns:a16="http://schemas.microsoft.com/office/drawing/2014/main" id="{57BF265C-0BA6-4786-B582-941794D55F95}"/>
              </a:ext>
            </a:extLst>
          </p:cNvPr>
          <p:cNvGrpSpPr/>
          <p:nvPr/>
        </p:nvGrpSpPr>
        <p:grpSpPr>
          <a:xfrm>
            <a:off x="2183449" y="1906771"/>
            <a:ext cx="7195994" cy="2880400"/>
            <a:chOff x="1556916" y="1525771"/>
            <a:chExt cx="7195994" cy="2880400"/>
          </a:xfrm>
        </p:grpSpPr>
        <p:grpSp>
          <p:nvGrpSpPr>
            <p:cNvPr id="55" name="组合 54"/>
            <p:cNvGrpSpPr/>
            <p:nvPr/>
          </p:nvGrpSpPr>
          <p:grpSpPr>
            <a:xfrm>
              <a:off x="1556916" y="1525771"/>
              <a:ext cx="3201351" cy="632882"/>
              <a:chOff x="932890" y="1879253"/>
              <a:chExt cx="3797733" cy="905578"/>
            </a:xfrm>
          </p:grpSpPr>
          <p:sp>
            <p:nvSpPr>
              <p:cNvPr id="51" name="矩形: 圆角 50"/>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cs typeface="+mn-ea"/>
                    <a:sym typeface="+mn-lt"/>
                  </a:rPr>
                  <a:t>01</a:t>
                </a:r>
                <a:endParaRPr kumimoji="0" lang="zh-CN" altLang="en-US" sz="3200" b="0" i="0" u="none" strike="noStrike" kern="0" cap="none" spc="0" normalizeH="0" baseline="0" noProof="0" dirty="0">
                  <a:ln>
                    <a:noFill/>
                  </a:ln>
                  <a:solidFill>
                    <a:schemeClr val="bg1"/>
                  </a:solidFill>
                  <a:effectLst/>
                  <a:uLnTx/>
                  <a:uFillTx/>
                  <a:cs typeface="+mn-ea"/>
                  <a:sym typeface="+mn-lt"/>
                </a:endParaRPr>
              </a:p>
            </p:txBody>
          </p:sp>
          <p:grpSp>
            <p:nvGrpSpPr>
              <p:cNvPr id="54" name="组合 53"/>
              <p:cNvGrpSpPr/>
              <p:nvPr/>
            </p:nvGrpSpPr>
            <p:grpSpPr>
              <a:xfrm>
                <a:off x="1873965" y="1879253"/>
                <a:ext cx="2856658" cy="905578"/>
                <a:chOff x="1873965" y="1879254"/>
                <a:chExt cx="2856658" cy="905578"/>
              </a:xfrm>
            </p:grpSpPr>
            <p:sp>
              <p:nvSpPr>
                <p:cNvPr id="53" name="任意多边形: 形状 52"/>
                <p:cNvSpPr/>
                <p:nvPr/>
              </p:nvSpPr>
              <p:spPr bwMode="auto">
                <a:xfrm>
                  <a:off x="1873965" y="1879254"/>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0" name="TextBox 105"/>
                <p:cNvSpPr txBox="1">
                  <a:spLocks noChangeArrowheads="1"/>
                </p:cNvSpPr>
                <p:nvPr/>
              </p:nvSpPr>
              <p:spPr bwMode="auto">
                <a:xfrm>
                  <a:off x="2053491" y="1962730"/>
                  <a:ext cx="1922840" cy="74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latin typeface="+mn-lt"/>
                      <a:ea typeface="+mn-ea"/>
                      <a:cs typeface="+mn-ea"/>
                      <a:sym typeface="+mn-lt"/>
                    </a:rPr>
                    <a:t>通达湾区</a:t>
                  </a:r>
                  <a:endParaRPr kumimoji="0" lang="zh-CN" altLang="en-US" sz="1400" b="0" i="0" u="none" strike="noStrike" kern="0" cap="none" spc="0" normalizeH="0" baseline="0" noProof="1">
                    <a:ln>
                      <a:noFill/>
                    </a:ln>
                    <a:solidFill>
                      <a:schemeClr val="tx1">
                        <a:lumMod val="65000"/>
                        <a:lumOff val="35000"/>
                      </a:schemeClr>
                    </a:solidFill>
                    <a:effectLst/>
                    <a:uLnTx/>
                    <a:uFillTx/>
                    <a:latin typeface="+mn-lt"/>
                    <a:ea typeface="+mn-ea"/>
                    <a:cs typeface="+mn-ea"/>
                    <a:sym typeface="+mn-lt"/>
                  </a:endParaRPr>
                </a:p>
              </p:txBody>
            </p:sp>
          </p:grpSp>
        </p:grpSp>
        <p:grpSp>
          <p:nvGrpSpPr>
            <p:cNvPr id="56" name="组合 55"/>
            <p:cNvGrpSpPr/>
            <p:nvPr/>
          </p:nvGrpSpPr>
          <p:grpSpPr>
            <a:xfrm>
              <a:off x="1556916" y="2650241"/>
              <a:ext cx="3201351" cy="632882"/>
              <a:chOff x="932890" y="1879253"/>
              <a:chExt cx="3797733" cy="905578"/>
            </a:xfrm>
          </p:grpSpPr>
          <p:sp>
            <p:nvSpPr>
              <p:cNvPr id="57" name="矩形: 圆角 56"/>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cs typeface="+mn-ea"/>
                    <a:sym typeface="+mn-lt"/>
                  </a:rPr>
                  <a:t>02</a:t>
                </a:r>
                <a:endParaRPr kumimoji="0" lang="zh-CN" altLang="en-US" sz="3200" b="0" i="0" u="none" strike="noStrike" kern="0" cap="none" spc="0" normalizeH="0" baseline="0" noProof="0" dirty="0">
                  <a:ln>
                    <a:noFill/>
                  </a:ln>
                  <a:solidFill>
                    <a:schemeClr val="bg1"/>
                  </a:solidFill>
                  <a:effectLst/>
                  <a:uLnTx/>
                  <a:uFillTx/>
                  <a:cs typeface="+mn-ea"/>
                  <a:sym typeface="+mn-lt"/>
                </a:endParaRPr>
              </a:p>
            </p:txBody>
          </p:sp>
          <p:grpSp>
            <p:nvGrpSpPr>
              <p:cNvPr id="58" name="组合 57"/>
              <p:cNvGrpSpPr/>
              <p:nvPr/>
            </p:nvGrpSpPr>
            <p:grpSpPr>
              <a:xfrm>
                <a:off x="1873965" y="1879253"/>
                <a:ext cx="2856658" cy="905578"/>
                <a:chOff x="1873965" y="1879254"/>
                <a:chExt cx="2856658" cy="905578"/>
              </a:xfrm>
            </p:grpSpPr>
            <p:sp>
              <p:nvSpPr>
                <p:cNvPr id="59" name="任意多边形: 形状 58"/>
                <p:cNvSpPr/>
                <p:nvPr/>
              </p:nvSpPr>
              <p:spPr bwMode="auto">
                <a:xfrm>
                  <a:off x="1873965" y="1879254"/>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60" name="TextBox 105"/>
                <p:cNvSpPr txBox="1">
                  <a:spLocks noChangeArrowheads="1"/>
                </p:cNvSpPr>
                <p:nvPr/>
              </p:nvSpPr>
              <p:spPr bwMode="auto">
                <a:xfrm>
                  <a:off x="2053491" y="1962730"/>
                  <a:ext cx="1922839" cy="74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latin typeface="+mn-lt"/>
                      <a:ea typeface="+mn-ea"/>
                      <a:cs typeface="+mn-ea"/>
                      <a:sym typeface="+mn-lt"/>
                    </a:rPr>
                    <a:t>开放湾区</a:t>
                  </a:r>
                  <a:endParaRPr kumimoji="0" lang="en-US" altLang="zh-CN" sz="2800" b="1" i="0" u="none" strike="noStrike" kern="0" cap="none" spc="0" normalizeH="0" baseline="0" noProof="0" dirty="0">
                    <a:ln w="0">
                      <a:noFill/>
                    </a:ln>
                    <a:solidFill>
                      <a:schemeClr val="tx1">
                        <a:lumMod val="65000"/>
                        <a:lumOff val="35000"/>
                      </a:schemeClr>
                    </a:solidFill>
                    <a:effectLst/>
                    <a:uLnTx/>
                    <a:uFillTx/>
                    <a:latin typeface="+mn-lt"/>
                    <a:ea typeface="+mn-ea"/>
                    <a:cs typeface="+mn-ea"/>
                    <a:sym typeface="+mn-lt"/>
                  </a:endParaRPr>
                </a:p>
              </p:txBody>
            </p:sp>
          </p:grpSp>
        </p:grpSp>
        <p:grpSp>
          <p:nvGrpSpPr>
            <p:cNvPr id="30" name="组合 29">
              <a:extLst>
                <a:ext uri="{FF2B5EF4-FFF2-40B4-BE49-F238E27FC236}">
                  <a16:creationId xmlns:a16="http://schemas.microsoft.com/office/drawing/2014/main" id="{8A2B9D2F-77D6-4C38-9A14-D7799D515A66}"/>
                </a:ext>
              </a:extLst>
            </p:cNvPr>
            <p:cNvGrpSpPr/>
            <p:nvPr/>
          </p:nvGrpSpPr>
          <p:grpSpPr>
            <a:xfrm>
              <a:off x="1556916" y="3773289"/>
              <a:ext cx="3201351" cy="632882"/>
              <a:chOff x="932890" y="1879253"/>
              <a:chExt cx="3797733" cy="905578"/>
            </a:xfrm>
          </p:grpSpPr>
          <p:sp>
            <p:nvSpPr>
              <p:cNvPr id="31" name="矩形: 圆角 30">
                <a:extLst>
                  <a:ext uri="{FF2B5EF4-FFF2-40B4-BE49-F238E27FC236}">
                    <a16:creationId xmlns:a16="http://schemas.microsoft.com/office/drawing/2014/main" id="{6D3B1B2A-5BDD-43C6-9746-39B39862921D}"/>
                  </a:ext>
                </a:extLst>
              </p:cNvPr>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cs typeface="+mn-ea"/>
                    <a:sym typeface="+mn-lt"/>
                  </a:rPr>
                  <a:t>03</a:t>
                </a:r>
                <a:endParaRPr kumimoji="0" lang="zh-CN" altLang="en-US" sz="3200" b="0" i="0" u="none" strike="noStrike" kern="0" cap="none" spc="0" normalizeH="0" baseline="0" noProof="0" dirty="0">
                  <a:ln>
                    <a:noFill/>
                  </a:ln>
                  <a:solidFill>
                    <a:schemeClr val="bg1"/>
                  </a:solidFill>
                  <a:effectLst/>
                  <a:uLnTx/>
                  <a:uFillTx/>
                  <a:cs typeface="+mn-ea"/>
                  <a:sym typeface="+mn-lt"/>
                </a:endParaRPr>
              </a:p>
            </p:txBody>
          </p:sp>
          <p:grpSp>
            <p:nvGrpSpPr>
              <p:cNvPr id="32" name="组合 31">
                <a:extLst>
                  <a:ext uri="{FF2B5EF4-FFF2-40B4-BE49-F238E27FC236}">
                    <a16:creationId xmlns:a16="http://schemas.microsoft.com/office/drawing/2014/main" id="{5E3F93CA-2B03-44F4-99E2-0A2024FDFF41}"/>
                  </a:ext>
                </a:extLst>
              </p:cNvPr>
              <p:cNvGrpSpPr/>
              <p:nvPr/>
            </p:nvGrpSpPr>
            <p:grpSpPr>
              <a:xfrm>
                <a:off x="1873965" y="1879253"/>
                <a:ext cx="2856658" cy="905578"/>
                <a:chOff x="1873965" y="1879254"/>
                <a:chExt cx="2856658" cy="905578"/>
              </a:xfrm>
            </p:grpSpPr>
            <p:sp>
              <p:nvSpPr>
                <p:cNvPr id="33" name="任意多边形: 形状 32">
                  <a:extLst>
                    <a:ext uri="{FF2B5EF4-FFF2-40B4-BE49-F238E27FC236}">
                      <a16:creationId xmlns:a16="http://schemas.microsoft.com/office/drawing/2014/main" id="{566AD0B3-7702-4BEF-B57F-3B7716F2F32A}"/>
                    </a:ext>
                  </a:extLst>
                </p:cNvPr>
                <p:cNvSpPr/>
                <p:nvPr/>
              </p:nvSpPr>
              <p:spPr bwMode="auto">
                <a:xfrm>
                  <a:off x="1873965" y="1879254"/>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4" name="TextBox 105">
                  <a:extLst>
                    <a:ext uri="{FF2B5EF4-FFF2-40B4-BE49-F238E27FC236}">
                      <a16:creationId xmlns:a16="http://schemas.microsoft.com/office/drawing/2014/main" id="{CA510D34-154E-4C72-9566-CB8138A76E9E}"/>
                    </a:ext>
                  </a:extLst>
                </p:cNvPr>
                <p:cNvSpPr txBox="1">
                  <a:spLocks noChangeArrowheads="1"/>
                </p:cNvSpPr>
                <p:nvPr/>
              </p:nvSpPr>
              <p:spPr bwMode="auto">
                <a:xfrm>
                  <a:off x="2053491" y="1962730"/>
                  <a:ext cx="1922840" cy="74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latin typeface="+mn-lt"/>
                      <a:ea typeface="+mn-ea"/>
                      <a:cs typeface="+mn-ea"/>
                      <a:sym typeface="+mn-lt"/>
                    </a:rPr>
                    <a:t>良治湾区</a:t>
                  </a:r>
                  <a:endParaRPr kumimoji="0" lang="zh-CN" altLang="en-US" sz="1400" b="0" i="0" u="none" strike="noStrike" kern="0" cap="none" spc="0" normalizeH="0" baseline="0" noProof="1">
                    <a:ln>
                      <a:noFill/>
                    </a:ln>
                    <a:solidFill>
                      <a:schemeClr val="tx1">
                        <a:lumMod val="65000"/>
                        <a:lumOff val="35000"/>
                      </a:schemeClr>
                    </a:solidFill>
                    <a:effectLst/>
                    <a:uLnTx/>
                    <a:uFillTx/>
                    <a:latin typeface="+mn-lt"/>
                    <a:ea typeface="+mn-ea"/>
                    <a:cs typeface="+mn-ea"/>
                    <a:sym typeface="+mn-lt"/>
                  </a:endParaRPr>
                </a:p>
              </p:txBody>
            </p:sp>
          </p:grpSp>
        </p:grpSp>
        <p:grpSp>
          <p:nvGrpSpPr>
            <p:cNvPr id="35" name="组合 34">
              <a:extLst>
                <a:ext uri="{FF2B5EF4-FFF2-40B4-BE49-F238E27FC236}">
                  <a16:creationId xmlns:a16="http://schemas.microsoft.com/office/drawing/2014/main" id="{9A27FAC7-5AC6-45DF-BB55-E7C6062D5201}"/>
                </a:ext>
              </a:extLst>
            </p:cNvPr>
            <p:cNvGrpSpPr/>
            <p:nvPr/>
          </p:nvGrpSpPr>
          <p:grpSpPr>
            <a:xfrm>
              <a:off x="5551559" y="1525771"/>
              <a:ext cx="3201351" cy="632882"/>
              <a:chOff x="932890" y="1879253"/>
              <a:chExt cx="3797733" cy="905578"/>
            </a:xfrm>
          </p:grpSpPr>
          <p:sp>
            <p:nvSpPr>
              <p:cNvPr id="36" name="矩形: 圆角 35">
                <a:extLst>
                  <a:ext uri="{FF2B5EF4-FFF2-40B4-BE49-F238E27FC236}">
                    <a16:creationId xmlns:a16="http://schemas.microsoft.com/office/drawing/2014/main" id="{6E2091FF-AF4D-4AD3-A399-FB6B9001B034}"/>
                  </a:ext>
                </a:extLst>
              </p:cNvPr>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cs typeface="+mn-ea"/>
                    <a:sym typeface="+mn-lt"/>
                  </a:rPr>
                  <a:t>04</a:t>
                </a:r>
                <a:endParaRPr kumimoji="0" lang="zh-CN" altLang="en-US" sz="3200" b="0" i="0" u="none" strike="noStrike" kern="0" cap="none" spc="0" normalizeH="0" baseline="0" noProof="0" dirty="0">
                  <a:ln>
                    <a:noFill/>
                  </a:ln>
                  <a:solidFill>
                    <a:schemeClr val="bg1"/>
                  </a:solidFill>
                  <a:effectLst/>
                  <a:uLnTx/>
                  <a:uFillTx/>
                  <a:cs typeface="+mn-ea"/>
                  <a:sym typeface="+mn-lt"/>
                </a:endParaRPr>
              </a:p>
            </p:txBody>
          </p:sp>
          <p:grpSp>
            <p:nvGrpSpPr>
              <p:cNvPr id="37" name="组合 36">
                <a:extLst>
                  <a:ext uri="{FF2B5EF4-FFF2-40B4-BE49-F238E27FC236}">
                    <a16:creationId xmlns:a16="http://schemas.microsoft.com/office/drawing/2014/main" id="{F982EA76-A23B-4848-ABE7-C2078418B831}"/>
                  </a:ext>
                </a:extLst>
              </p:cNvPr>
              <p:cNvGrpSpPr/>
              <p:nvPr/>
            </p:nvGrpSpPr>
            <p:grpSpPr>
              <a:xfrm>
                <a:off x="1873965" y="1879253"/>
                <a:ext cx="2856658" cy="905578"/>
                <a:chOff x="1873965" y="1879254"/>
                <a:chExt cx="2856658" cy="905578"/>
              </a:xfrm>
            </p:grpSpPr>
            <p:sp>
              <p:nvSpPr>
                <p:cNvPr id="38" name="任意多边形: 形状 37">
                  <a:extLst>
                    <a:ext uri="{FF2B5EF4-FFF2-40B4-BE49-F238E27FC236}">
                      <a16:creationId xmlns:a16="http://schemas.microsoft.com/office/drawing/2014/main" id="{129A6FC7-C510-424F-A27D-3CB36AFF1265}"/>
                    </a:ext>
                  </a:extLst>
                </p:cNvPr>
                <p:cNvSpPr/>
                <p:nvPr/>
              </p:nvSpPr>
              <p:spPr bwMode="auto">
                <a:xfrm>
                  <a:off x="1873965" y="1879254"/>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9" name="TextBox 105">
                  <a:extLst>
                    <a:ext uri="{FF2B5EF4-FFF2-40B4-BE49-F238E27FC236}">
                      <a16:creationId xmlns:a16="http://schemas.microsoft.com/office/drawing/2014/main" id="{70A48CBB-15DC-4DC1-9440-6CA8D2AE4204}"/>
                    </a:ext>
                  </a:extLst>
                </p:cNvPr>
                <p:cNvSpPr txBox="1">
                  <a:spLocks noChangeArrowheads="1"/>
                </p:cNvSpPr>
                <p:nvPr/>
              </p:nvSpPr>
              <p:spPr bwMode="auto">
                <a:xfrm>
                  <a:off x="2053491" y="1962730"/>
                  <a:ext cx="1922840" cy="74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latin typeface="+mn-lt"/>
                      <a:ea typeface="+mn-ea"/>
                      <a:cs typeface="+mn-ea"/>
                      <a:sym typeface="+mn-lt"/>
                    </a:rPr>
                    <a:t>三地湾区</a:t>
                  </a:r>
                  <a:endParaRPr kumimoji="0" lang="zh-CN" altLang="en-US" sz="1400" b="0" i="0" u="none" strike="noStrike" kern="0" cap="none" spc="0" normalizeH="0" baseline="0" noProof="1">
                    <a:ln>
                      <a:noFill/>
                    </a:ln>
                    <a:solidFill>
                      <a:schemeClr val="tx1">
                        <a:lumMod val="65000"/>
                        <a:lumOff val="35000"/>
                      </a:schemeClr>
                    </a:solidFill>
                    <a:effectLst/>
                    <a:uLnTx/>
                    <a:uFillTx/>
                    <a:latin typeface="+mn-lt"/>
                    <a:ea typeface="+mn-ea"/>
                    <a:cs typeface="+mn-ea"/>
                    <a:sym typeface="+mn-lt"/>
                  </a:endParaRPr>
                </a:p>
              </p:txBody>
            </p:sp>
          </p:grpSp>
        </p:grpSp>
        <p:grpSp>
          <p:nvGrpSpPr>
            <p:cNvPr id="40" name="组合 39">
              <a:extLst>
                <a:ext uri="{FF2B5EF4-FFF2-40B4-BE49-F238E27FC236}">
                  <a16:creationId xmlns:a16="http://schemas.microsoft.com/office/drawing/2014/main" id="{DA0464EA-6FC2-4A54-BD3A-9C4D3CA89309}"/>
                </a:ext>
              </a:extLst>
            </p:cNvPr>
            <p:cNvGrpSpPr/>
            <p:nvPr/>
          </p:nvGrpSpPr>
          <p:grpSpPr>
            <a:xfrm>
              <a:off x="5551559" y="2650241"/>
              <a:ext cx="3201351" cy="632882"/>
              <a:chOff x="932890" y="1879253"/>
              <a:chExt cx="3797733" cy="905578"/>
            </a:xfrm>
          </p:grpSpPr>
          <p:sp>
            <p:nvSpPr>
              <p:cNvPr id="41" name="矩形: 圆角 40">
                <a:extLst>
                  <a:ext uri="{FF2B5EF4-FFF2-40B4-BE49-F238E27FC236}">
                    <a16:creationId xmlns:a16="http://schemas.microsoft.com/office/drawing/2014/main" id="{54E019C1-9C15-42FC-9079-724B5D389EA9}"/>
                  </a:ext>
                </a:extLst>
              </p:cNvPr>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cs typeface="+mn-ea"/>
                    <a:sym typeface="+mn-lt"/>
                  </a:rPr>
                  <a:t>05</a:t>
                </a:r>
                <a:endParaRPr kumimoji="0" lang="zh-CN" altLang="en-US" sz="3200" b="0" i="0" u="none" strike="noStrike" kern="0" cap="none" spc="0" normalizeH="0" baseline="0" noProof="0" dirty="0">
                  <a:ln>
                    <a:noFill/>
                  </a:ln>
                  <a:solidFill>
                    <a:schemeClr val="bg1"/>
                  </a:solidFill>
                  <a:effectLst/>
                  <a:uLnTx/>
                  <a:uFillTx/>
                  <a:cs typeface="+mn-ea"/>
                  <a:sym typeface="+mn-lt"/>
                </a:endParaRPr>
              </a:p>
            </p:txBody>
          </p:sp>
          <p:grpSp>
            <p:nvGrpSpPr>
              <p:cNvPr id="42" name="组合 41">
                <a:extLst>
                  <a:ext uri="{FF2B5EF4-FFF2-40B4-BE49-F238E27FC236}">
                    <a16:creationId xmlns:a16="http://schemas.microsoft.com/office/drawing/2014/main" id="{7B884556-31DF-4A76-B1A3-055D589F1D35}"/>
                  </a:ext>
                </a:extLst>
              </p:cNvPr>
              <p:cNvGrpSpPr/>
              <p:nvPr/>
            </p:nvGrpSpPr>
            <p:grpSpPr>
              <a:xfrm>
                <a:off x="1873965" y="1879253"/>
                <a:ext cx="2856658" cy="905578"/>
                <a:chOff x="1873965" y="1879254"/>
                <a:chExt cx="2856658" cy="905578"/>
              </a:xfrm>
            </p:grpSpPr>
            <p:sp>
              <p:nvSpPr>
                <p:cNvPr id="43" name="任意多边形: 形状 42">
                  <a:extLst>
                    <a:ext uri="{FF2B5EF4-FFF2-40B4-BE49-F238E27FC236}">
                      <a16:creationId xmlns:a16="http://schemas.microsoft.com/office/drawing/2014/main" id="{8DB9EF24-9608-4824-8F91-3830498AD482}"/>
                    </a:ext>
                  </a:extLst>
                </p:cNvPr>
                <p:cNvSpPr/>
                <p:nvPr/>
              </p:nvSpPr>
              <p:spPr bwMode="auto">
                <a:xfrm>
                  <a:off x="1873965" y="1879254"/>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4" name="TextBox 105">
                  <a:extLst>
                    <a:ext uri="{FF2B5EF4-FFF2-40B4-BE49-F238E27FC236}">
                      <a16:creationId xmlns:a16="http://schemas.microsoft.com/office/drawing/2014/main" id="{0F5630EA-791D-4DEC-A47F-89735A4E36E9}"/>
                    </a:ext>
                  </a:extLst>
                </p:cNvPr>
                <p:cNvSpPr txBox="1">
                  <a:spLocks noChangeArrowheads="1"/>
                </p:cNvSpPr>
                <p:nvPr/>
              </p:nvSpPr>
              <p:spPr bwMode="auto">
                <a:xfrm>
                  <a:off x="2053491" y="1962730"/>
                  <a:ext cx="1922840" cy="74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latin typeface="+mn-lt"/>
                      <a:ea typeface="+mn-ea"/>
                      <a:cs typeface="+mn-ea"/>
                      <a:sym typeface="+mn-lt"/>
                    </a:rPr>
                    <a:t>科创湾区</a:t>
                  </a:r>
                  <a:endParaRPr kumimoji="0" lang="zh-CN" altLang="en-US" sz="1400" b="0" i="0" u="none" strike="noStrike" kern="0" cap="none" spc="0" normalizeH="0" baseline="0" noProof="1">
                    <a:ln>
                      <a:noFill/>
                    </a:ln>
                    <a:solidFill>
                      <a:schemeClr val="tx1">
                        <a:lumMod val="65000"/>
                        <a:lumOff val="35000"/>
                      </a:schemeClr>
                    </a:solidFill>
                    <a:effectLst/>
                    <a:uLnTx/>
                    <a:uFillTx/>
                    <a:latin typeface="+mn-lt"/>
                    <a:ea typeface="+mn-ea"/>
                    <a:cs typeface="+mn-ea"/>
                    <a:sym typeface="+mn-lt"/>
                  </a:endParaRPr>
                </a:p>
              </p:txBody>
            </p:sp>
          </p:grpSp>
        </p:grpSp>
        <p:grpSp>
          <p:nvGrpSpPr>
            <p:cNvPr id="45" name="组合 44">
              <a:extLst>
                <a:ext uri="{FF2B5EF4-FFF2-40B4-BE49-F238E27FC236}">
                  <a16:creationId xmlns:a16="http://schemas.microsoft.com/office/drawing/2014/main" id="{52A935DD-D585-4F81-8168-80E4D9D3DE95}"/>
                </a:ext>
              </a:extLst>
            </p:cNvPr>
            <p:cNvGrpSpPr/>
            <p:nvPr/>
          </p:nvGrpSpPr>
          <p:grpSpPr>
            <a:xfrm>
              <a:off x="5551559" y="3773289"/>
              <a:ext cx="3201351" cy="632882"/>
              <a:chOff x="932890" y="1879253"/>
              <a:chExt cx="3797733" cy="905578"/>
            </a:xfrm>
          </p:grpSpPr>
          <p:sp>
            <p:nvSpPr>
              <p:cNvPr id="46" name="矩形: 圆角 45">
                <a:extLst>
                  <a:ext uri="{FF2B5EF4-FFF2-40B4-BE49-F238E27FC236}">
                    <a16:creationId xmlns:a16="http://schemas.microsoft.com/office/drawing/2014/main" id="{3B5DEF0B-1A6C-45B6-AABC-A212C967D3D7}"/>
                  </a:ext>
                </a:extLst>
              </p:cNvPr>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cs typeface="+mn-ea"/>
                    <a:sym typeface="+mn-lt"/>
                  </a:rPr>
                  <a:t>06</a:t>
                </a:r>
                <a:endParaRPr kumimoji="0" lang="zh-CN" altLang="en-US" sz="3200" b="0" i="0" u="none" strike="noStrike" kern="0" cap="none" spc="0" normalizeH="0" baseline="0" noProof="0" dirty="0">
                  <a:ln>
                    <a:noFill/>
                  </a:ln>
                  <a:solidFill>
                    <a:schemeClr val="bg1"/>
                  </a:solidFill>
                  <a:effectLst/>
                  <a:uLnTx/>
                  <a:uFillTx/>
                  <a:cs typeface="+mn-ea"/>
                  <a:sym typeface="+mn-lt"/>
                </a:endParaRPr>
              </a:p>
            </p:txBody>
          </p:sp>
          <p:grpSp>
            <p:nvGrpSpPr>
              <p:cNvPr id="47" name="组合 46">
                <a:extLst>
                  <a:ext uri="{FF2B5EF4-FFF2-40B4-BE49-F238E27FC236}">
                    <a16:creationId xmlns:a16="http://schemas.microsoft.com/office/drawing/2014/main" id="{5F3F7065-AEBA-4885-9749-9D7B0748670B}"/>
                  </a:ext>
                </a:extLst>
              </p:cNvPr>
              <p:cNvGrpSpPr/>
              <p:nvPr/>
            </p:nvGrpSpPr>
            <p:grpSpPr>
              <a:xfrm>
                <a:off x="1873965" y="1879253"/>
                <a:ext cx="2856658" cy="905578"/>
                <a:chOff x="1873965" y="1879254"/>
                <a:chExt cx="2856658" cy="905578"/>
              </a:xfrm>
            </p:grpSpPr>
            <p:sp>
              <p:nvSpPr>
                <p:cNvPr id="48" name="任意多边形: 形状 47">
                  <a:extLst>
                    <a:ext uri="{FF2B5EF4-FFF2-40B4-BE49-F238E27FC236}">
                      <a16:creationId xmlns:a16="http://schemas.microsoft.com/office/drawing/2014/main" id="{86E9C886-A011-4A01-AAF4-D550B021041E}"/>
                    </a:ext>
                  </a:extLst>
                </p:cNvPr>
                <p:cNvSpPr/>
                <p:nvPr/>
              </p:nvSpPr>
              <p:spPr bwMode="auto">
                <a:xfrm>
                  <a:off x="1873965" y="1879254"/>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9" name="TextBox 105">
                  <a:extLst>
                    <a:ext uri="{FF2B5EF4-FFF2-40B4-BE49-F238E27FC236}">
                      <a16:creationId xmlns:a16="http://schemas.microsoft.com/office/drawing/2014/main" id="{C116AB4B-09E7-4817-BEDC-F22A10763811}"/>
                    </a:ext>
                  </a:extLst>
                </p:cNvPr>
                <p:cNvSpPr txBox="1">
                  <a:spLocks noChangeArrowheads="1"/>
                </p:cNvSpPr>
                <p:nvPr/>
              </p:nvSpPr>
              <p:spPr bwMode="auto">
                <a:xfrm>
                  <a:off x="2053491" y="1962730"/>
                  <a:ext cx="1922840" cy="74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schemeClr val="tx1">
                          <a:lumMod val="65000"/>
                          <a:lumOff val="35000"/>
                        </a:schemeClr>
                      </a:solidFill>
                      <a:effectLst/>
                      <a:uLnTx/>
                      <a:uFillTx/>
                      <a:latin typeface="+mn-lt"/>
                      <a:ea typeface="+mn-ea"/>
                      <a:cs typeface="+mn-ea"/>
                      <a:sym typeface="+mn-lt"/>
                    </a:rPr>
                    <a:t>文化湾区</a:t>
                  </a:r>
                  <a:endParaRPr kumimoji="0" lang="en-US" altLang="zh-CN" sz="2800" b="1" i="0" u="none" strike="noStrike" kern="0" cap="none" spc="0" normalizeH="0" baseline="0" noProof="0" dirty="0">
                    <a:ln w="0">
                      <a:noFill/>
                    </a:ln>
                    <a:solidFill>
                      <a:schemeClr val="tx1">
                        <a:lumMod val="65000"/>
                        <a:lumOff val="35000"/>
                      </a:schemeClr>
                    </a:solidFill>
                    <a:effectLst/>
                    <a:uLnTx/>
                    <a:uFillTx/>
                    <a:latin typeface="+mn-lt"/>
                    <a:ea typeface="+mn-ea"/>
                    <a:cs typeface="+mn-ea"/>
                    <a:sym typeface="+mn-lt"/>
                  </a:endParaRPr>
                </a:p>
              </p:txBody>
            </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F8C9BC1-DE1A-45BB-B415-6C957C94A37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74710" y="4125577"/>
            <a:ext cx="5073033" cy="2916735"/>
          </a:xfrm>
          <a:prstGeom prst="rect">
            <a:avLst/>
          </a:prstGeom>
        </p:spPr>
      </p:pic>
      <p:pic>
        <p:nvPicPr>
          <p:cNvPr id="18" name="图片 17">
            <a:extLst>
              <a:ext uri="{FF2B5EF4-FFF2-40B4-BE49-F238E27FC236}">
                <a16:creationId xmlns:a16="http://schemas.microsoft.com/office/drawing/2014/main" id="{A8C41DA3-DF85-481C-96D3-293C0608B4D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44255" y="4137433"/>
            <a:ext cx="5073032" cy="3390393"/>
          </a:xfrm>
          <a:prstGeom prst="rect">
            <a:avLst/>
          </a:prstGeom>
        </p:spPr>
      </p:pic>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prstClr val="black">
                      <a:lumMod val="65000"/>
                      <a:lumOff val="35000"/>
                    </a:prstClr>
                  </a:solidFill>
                  <a:cs typeface="+mn-ea"/>
                  <a:sym typeface="+mn-lt"/>
                </a:rPr>
                <a:t>局势波动</a:t>
              </a:r>
              <a:endPar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sp>
        <p:nvSpPr>
          <p:cNvPr id="51" name="矩形 50"/>
          <p:cNvSpPr/>
          <p:nvPr/>
        </p:nvSpPr>
        <p:spPr>
          <a:xfrm>
            <a:off x="0" y="1323975"/>
            <a:ext cx="12192000" cy="2541696"/>
          </a:xfrm>
          <a:prstGeom prst="rect">
            <a:avLst/>
          </a:prstGeom>
          <a:solidFill>
            <a:srgbClr val="74000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66" name="组合 65"/>
          <p:cNvGrpSpPr/>
          <p:nvPr/>
        </p:nvGrpSpPr>
        <p:grpSpPr>
          <a:xfrm>
            <a:off x="874712" y="3115114"/>
            <a:ext cx="5084128" cy="1022320"/>
            <a:chOff x="874712" y="3115114"/>
            <a:chExt cx="5084128" cy="2942786"/>
          </a:xfrm>
        </p:grpSpPr>
        <p:sp>
          <p:nvSpPr>
            <p:cNvPr id="67" name="矩形: 圆顶角 66"/>
            <p:cNvSpPr/>
            <p:nvPr/>
          </p:nvSpPr>
          <p:spPr>
            <a:xfrm>
              <a:off x="874713" y="3115114"/>
              <a:ext cx="5084127" cy="2942786"/>
            </a:xfrm>
            <a:prstGeom prst="round2SameRect">
              <a:avLst>
                <a:gd name="adj1" fmla="val 6600"/>
                <a:gd name="adj2" fmla="val 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68" name="文本框 67"/>
            <p:cNvSpPr txBox="1"/>
            <p:nvPr/>
          </p:nvSpPr>
          <p:spPr>
            <a:xfrm>
              <a:off x="2082561" y="4046862"/>
              <a:ext cx="2807179" cy="765748"/>
            </a:xfrm>
            <a:prstGeom prst="rect">
              <a:avLst/>
            </a:prstGeom>
            <a:noFill/>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w="0">
                    <a:noFill/>
                  </a:ln>
                  <a:solidFill>
                    <a:prstClr val="black">
                      <a:lumMod val="65000"/>
                      <a:lumOff val="35000"/>
                    </a:prstClr>
                  </a:solidFill>
                  <a:effectLst/>
                  <a:uLnTx/>
                  <a:uFillTx/>
                  <a:cs typeface="+mn-ea"/>
                  <a:sym typeface="+mn-lt"/>
                </a:rPr>
                <a:t>2014</a:t>
              </a:r>
              <a:r>
                <a:rPr kumimoji="0" lang="zh-CN" altLang="en-US" sz="2000" b="1" i="0" u="none" strike="noStrike" kern="0" cap="none" spc="0" normalizeH="0" baseline="0" noProof="0" dirty="0">
                  <a:ln w="0">
                    <a:noFill/>
                  </a:ln>
                  <a:solidFill>
                    <a:prstClr val="black">
                      <a:lumMod val="65000"/>
                      <a:lumOff val="35000"/>
                    </a:prstClr>
                  </a:solidFill>
                  <a:effectLst/>
                  <a:uLnTx/>
                  <a:uFillTx/>
                  <a:cs typeface="+mn-ea"/>
                  <a:sym typeface="+mn-lt"/>
                </a:rPr>
                <a:t>年的非法“占中”</a:t>
              </a:r>
              <a:endParaRPr kumimoji="0" lang="en-US" altLang="zh-CN" sz="2000" b="1" i="0" u="none" strike="noStrike" kern="0" cap="none" spc="0" normalizeH="0" baseline="0" noProof="0" dirty="0">
                <a:ln w="0">
                  <a:noFill/>
                </a:ln>
                <a:solidFill>
                  <a:prstClr val="black">
                    <a:lumMod val="65000"/>
                    <a:lumOff val="35000"/>
                  </a:prstClr>
                </a:solidFill>
                <a:effectLst/>
                <a:uLnTx/>
                <a:uFillTx/>
                <a:cs typeface="+mn-ea"/>
                <a:sym typeface="+mn-lt"/>
              </a:endParaRPr>
            </a:p>
          </p:txBody>
        </p:sp>
        <p:sp>
          <p:nvSpPr>
            <p:cNvPr id="70" name="矩形 69"/>
            <p:cNvSpPr/>
            <p:nvPr/>
          </p:nvSpPr>
          <p:spPr>
            <a:xfrm>
              <a:off x="874712" y="6021900"/>
              <a:ext cx="5084127" cy="36000"/>
            </a:xfrm>
            <a:prstGeom prst="rect">
              <a:avLst/>
            </a:prstGeom>
            <a:solidFill>
              <a:srgbClr val="E801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71" name="组合 70"/>
          <p:cNvGrpSpPr/>
          <p:nvPr/>
        </p:nvGrpSpPr>
        <p:grpSpPr>
          <a:xfrm>
            <a:off x="6244256" y="3115114"/>
            <a:ext cx="5084127" cy="1022320"/>
            <a:chOff x="6244256" y="3115114"/>
            <a:chExt cx="5084127" cy="2942786"/>
          </a:xfrm>
        </p:grpSpPr>
        <p:sp>
          <p:nvSpPr>
            <p:cNvPr id="72" name="矩形: 圆顶角 71"/>
            <p:cNvSpPr/>
            <p:nvPr/>
          </p:nvSpPr>
          <p:spPr>
            <a:xfrm>
              <a:off x="6244256" y="3115114"/>
              <a:ext cx="5084127" cy="2942786"/>
            </a:xfrm>
            <a:prstGeom prst="round2SameRect">
              <a:avLst>
                <a:gd name="adj1" fmla="val 6600"/>
                <a:gd name="adj2" fmla="val 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73" name="文本框 72"/>
            <p:cNvSpPr txBox="1"/>
            <p:nvPr/>
          </p:nvSpPr>
          <p:spPr>
            <a:xfrm>
              <a:off x="7377181" y="4037380"/>
              <a:ext cx="2807179" cy="77523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w="0">
                    <a:noFill/>
                  </a:ln>
                  <a:solidFill>
                    <a:prstClr val="black">
                      <a:lumMod val="65000"/>
                      <a:lumOff val="35000"/>
                    </a:prstClr>
                  </a:solidFill>
                  <a:effectLst/>
                  <a:uLnTx/>
                  <a:uFillTx/>
                  <a:cs typeface="+mn-ea"/>
                  <a:sym typeface="+mn-lt"/>
                </a:rPr>
                <a:t>2019</a:t>
              </a:r>
              <a:r>
                <a:rPr kumimoji="0" lang="zh-CN" altLang="en-US" sz="2000" b="1" i="0" u="none" strike="noStrike" kern="0" cap="none" spc="0" normalizeH="0" baseline="0" noProof="0" dirty="0">
                  <a:ln w="0">
                    <a:noFill/>
                  </a:ln>
                  <a:solidFill>
                    <a:prstClr val="black">
                      <a:lumMod val="65000"/>
                      <a:lumOff val="35000"/>
                    </a:prstClr>
                  </a:solidFill>
                  <a:effectLst/>
                  <a:uLnTx/>
                  <a:uFillTx/>
                  <a:cs typeface="+mn-ea"/>
                  <a:sym typeface="+mn-lt"/>
                </a:rPr>
                <a:t>年的“修例风波”</a:t>
              </a:r>
              <a:endParaRPr kumimoji="0" lang="en-US" altLang="zh-CN" sz="2000" b="1" i="0" u="none" strike="noStrike" kern="0" cap="none" spc="0" normalizeH="0" baseline="0" noProof="0" dirty="0">
                <a:ln w="0">
                  <a:noFill/>
                </a:ln>
                <a:solidFill>
                  <a:prstClr val="black">
                    <a:lumMod val="65000"/>
                    <a:lumOff val="35000"/>
                  </a:prstClr>
                </a:solidFill>
                <a:effectLst/>
                <a:uLnTx/>
                <a:uFillTx/>
                <a:cs typeface="+mn-ea"/>
                <a:sym typeface="+mn-lt"/>
              </a:endParaRPr>
            </a:p>
          </p:txBody>
        </p:sp>
        <p:sp>
          <p:nvSpPr>
            <p:cNvPr id="75" name="矩形 74"/>
            <p:cNvSpPr/>
            <p:nvPr/>
          </p:nvSpPr>
          <p:spPr>
            <a:xfrm>
              <a:off x="6244256" y="6021900"/>
              <a:ext cx="5084127" cy="36000"/>
            </a:xfrm>
            <a:prstGeom prst="rect">
              <a:avLst/>
            </a:prstGeom>
            <a:solidFill>
              <a:srgbClr val="E801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76" name="文本框 75"/>
          <p:cNvSpPr txBox="1"/>
          <p:nvPr/>
        </p:nvSpPr>
        <p:spPr>
          <a:xfrm>
            <a:off x="1143000" y="1898773"/>
            <a:ext cx="9906000" cy="580415"/>
          </a:xfrm>
          <a:prstGeom prst="rect">
            <a:avLst/>
          </a:prstGeom>
          <a:noFill/>
        </p:spPr>
        <p:txBody>
          <a:bodyPr wrap="square">
            <a:spAutoFit/>
          </a:bodyPr>
          <a:lstStyle/>
          <a:p>
            <a:pPr lvl="0" algn="ctr">
              <a:lnSpc>
                <a:spcPct val="150000"/>
              </a:lnSpc>
              <a:defRPr/>
            </a:pPr>
            <a:r>
              <a:rPr lang="zh-CN" altLang="en-US" sz="2400" b="1" dirty="0">
                <a:solidFill>
                  <a:schemeClr val="bg1"/>
                </a:solidFill>
                <a:cs typeface="+mn-ea"/>
                <a:sym typeface="+mn-lt"/>
              </a:rPr>
              <a:t>粤港澳大湾区建设的推进需要一个安全稳定的环境。</a:t>
            </a:r>
          </a:p>
        </p:txBody>
      </p:sp>
    </p:spTree>
    <p:extLst>
      <p:ext uri="{BB962C8B-B14F-4D97-AF65-F5344CB8AC3E}">
        <p14:creationId xmlns:p14="http://schemas.microsoft.com/office/powerpoint/2010/main" val="1436762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750"/>
                                        <p:tgtEl>
                                          <p:spTgt spid="51"/>
                                        </p:tgtEl>
                                      </p:cBhvr>
                                    </p:animEffect>
                                  </p:childTnLst>
                                </p:cTn>
                              </p:par>
                            </p:childTnLst>
                          </p:cTn>
                        </p:par>
                        <p:par>
                          <p:cTn id="8" fill="hold">
                            <p:stCondLst>
                              <p:cond delay="750"/>
                            </p:stCondLst>
                            <p:childTnLst>
                              <p:par>
                                <p:cTn id="9" presetID="2" presetClass="entr" presetSubtype="4" decel="10000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ID="2" presetClass="entr" presetSubtype="4" decel="10000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500" fill="hold"/>
                                        <p:tgtEl>
                                          <p:spTgt spid="66"/>
                                        </p:tgtEl>
                                        <p:attrNameLst>
                                          <p:attrName>ppt_x</p:attrName>
                                        </p:attrNameLst>
                                      </p:cBhvr>
                                      <p:tavLst>
                                        <p:tav tm="0">
                                          <p:val>
                                            <p:strVal val="#ppt_x"/>
                                          </p:val>
                                        </p:tav>
                                        <p:tav tm="100000">
                                          <p:val>
                                            <p:strVal val="#ppt_x"/>
                                          </p:val>
                                        </p:tav>
                                      </p:tavLst>
                                    </p:anim>
                                    <p:anim calcmode="lin" valueType="num">
                                      <p:cBhvr additive="base">
                                        <p:cTn id="17" dur="150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3750"/>
                            </p:stCondLst>
                            <p:childTnLst>
                              <p:par>
                                <p:cTn id="19" presetID="2" presetClass="entr" presetSubtype="4" decel="10000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1500" fill="hold"/>
                                        <p:tgtEl>
                                          <p:spTgt spid="71"/>
                                        </p:tgtEl>
                                        <p:attrNameLst>
                                          <p:attrName>ppt_x</p:attrName>
                                        </p:attrNameLst>
                                      </p:cBhvr>
                                      <p:tavLst>
                                        <p:tav tm="0">
                                          <p:val>
                                            <p:strVal val="#ppt_x"/>
                                          </p:val>
                                        </p:tav>
                                        <p:tav tm="100000">
                                          <p:val>
                                            <p:strVal val="#ppt_x"/>
                                          </p:val>
                                        </p:tav>
                                      </p:tavLst>
                                    </p:anim>
                                    <p:anim calcmode="lin" valueType="num">
                                      <p:cBhvr additive="base">
                                        <p:cTn id="22" dur="1500" fill="hold"/>
                                        <p:tgtEl>
                                          <p:spTgt spid="71"/>
                                        </p:tgtEl>
                                        <p:attrNameLst>
                                          <p:attrName>ppt_y</p:attrName>
                                        </p:attrNameLst>
                                      </p:cBhvr>
                                      <p:tavLst>
                                        <p:tav tm="0">
                                          <p:val>
                                            <p:strVal val="1+#ppt_h/2"/>
                                          </p:val>
                                        </p:tav>
                                        <p:tav tm="100000">
                                          <p:val>
                                            <p:strVal val="#ppt_y"/>
                                          </p:val>
                                        </p:tav>
                                      </p:tavLst>
                                    </p:anim>
                                  </p:childTnLst>
                                </p:cTn>
                              </p:par>
                            </p:childTnLst>
                          </p:cTn>
                        </p:par>
                        <p:par>
                          <p:cTn id="23" fill="hold">
                            <p:stCondLst>
                              <p:cond delay="5250"/>
                            </p:stCondLst>
                            <p:childTnLst>
                              <p:par>
                                <p:cTn id="24" presetID="2" presetClass="entr" presetSubtype="4" decel="10000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500" fill="hold"/>
                                        <p:tgtEl>
                                          <p:spTgt spid="17"/>
                                        </p:tgtEl>
                                        <p:attrNameLst>
                                          <p:attrName>ppt_x</p:attrName>
                                        </p:attrNameLst>
                                      </p:cBhvr>
                                      <p:tavLst>
                                        <p:tav tm="0">
                                          <p:val>
                                            <p:strVal val="#ppt_x"/>
                                          </p:val>
                                        </p:tav>
                                        <p:tav tm="100000">
                                          <p:val>
                                            <p:strVal val="#ppt_x"/>
                                          </p:val>
                                        </p:tav>
                                      </p:tavLst>
                                    </p:anim>
                                    <p:anim calcmode="lin" valueType="num">
                                      <p:cBhvr additive="base">
                                        <p:cTn id="27" dur="1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500" fill="hold"/>
                                        <p:tgtEl>
                                          <p:spTgt spid="18"/>
                                        </p:tgtEl>
                                        <p:attrNameLst>
                                          <p:attrName>ppt_x</p:attrName>
                                        </p:attrNameLst>
                                      </p:cBhvr>
                                      <p:tavLst>
                                        <p:tav tm="0">
                                          <p:val>
                                            <p:strVal val="#ppt_x"/>
                                          </p:val>
                                        </p:tav>
                                        <p:tav tm="100000">
                                          <p:val>
                                            <p:strVal val="#ppt_x"/>
                                          </p:val>
                                        </p:tav>
                                      </p:tavLst>
                                    </p:anim>
                                    <p:anim calcmode="lin" valueType="num">
                                      <p:cBhvr additive="base">
                                        <p:cTn id="31"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746812" cy="680849"/>
            <a:chOff x="171451" y="243075"/>
            <a:chExt cx="3746812" cy="680849"/>
          </a:xfrm>
        </p:grpSpPr>
        <p:sp>
          <p:nvSpPr>
            <p:cNvPr id="3" name="文本框 2"/>
            <p:cNvSpPr txBox="1"/>
            <p:nvPr/>
          </p:nvSpPr>
          <p:spPr>
            <a:xfrm>
              <a:off x="895350" y="321889"/>
              <a:ext cx="302291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一国两制新实践</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19" name="组合 18"/>
          <p:cNvGrpSpPr/>
          <p:nvPr/>
        </p:nvGrpSpPr>
        <p:grpSpPr>
          <a:xfrm>
            <a:off x="5774082" y="2023514"/>
            <a:ext cx="5198717" cy="3284949"/>
            <a:chOff x="1359177" y="2046808"/>
            <a:chExt cx="4384398" cy="3284949"/>
          </a:xfrm>
        </p:grpSpPr>
        <p:sp>
          <p:nvSpPr>
            <p:cNvPr id="22" name="矩形: 圆角 21"/>
            <p:cNvSpPr/>
            <p:nvPr/>
          </p:nvSpPr>
          <p:spPr bwMode="auto">
            <a:xfrm>
              <a:off x="1359177" y="2046808"/>
              <a:ext cx="1885931" cy="524372"/>
            </a:xfrm>
            <a:prstGeom prst="roundRect">
              <a:avLst>
                <a:gd name="adj" fmla="val 50000"/>
              </a:avLst>
            </a:prstGeom>
            <a:solidFill>
              <a:srgbClr val="740003"/>
            </a:solidFill>
            <a:ln>
              <a:noFill/>
            </a:ln>
            <a:effectLst>
              <a:reflection blurRad="533400" stA="280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cs typeface="+mn-ea"/>
                  <a:sym typeface="+mn-lt"/>
                </a:rPr>
                <a:t>新的历史航向</a:t>
              </a:r>
            </a:p>
          </p:txBody>
        </p:sp>
        <p:sp>
          <p:nvSpPr>
            <p:cNvPr id="21" name="文本框 20"/>
            <p:cNvSpPr txBox="1"/>
            <p:nvPr/>
          </p:nvSpPr>
          <p:spPr>
            <a:xfrm>
              <a:off x="1359177" y="2698023"/>
              <a:ext cx="4384398" cy="263373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党的十八大以来，以习近平同志为核心的党中央始终从实现中华民族伟大复兴中国梦的战略高度，谋划推进新时代“一国两制”的伟大实践；在深入结合“四个全面”战略布局以及“一带一路”倡议、粤港澳大湾区建设等国家战略中，为“一国两制”在香港、澳门的实践指明新的历史航向。</a:t>
              </a:r>
            </a:p>
          </p:txBody>
        </p:sp>
      </p:grpSp>
      <p:pic>
        <p:nvPicPr>
          <p:cNvPr id="7" name="图片 6">
            <a:extLst>
              <a:ext uri="{FF2B5EF4-FFF2-40B4-BE49-F238E27FC236}">
                <a16:creationId xmlns:a16="http://schemas.microsoft.com/office/drawing/2014/main" id="{C185D047-4969-4E8F-B69F-7F5AD942FE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450" y="1285591"/>
            <a:ext cx="3699063" cy="4612740"/>
          </a:xfrm>
          <a:prstGeom prst="rect">
            <a:avLst/>
          </a:prstGeom>
        </p:spPr>
      </p:pic>
    </p:spTree>
    <p:extLst>
      <p:ext uri="{BB962C8B-B14F-4D97-AF65-F5344CB8AC3E}">
        <p14:creationId xmlns:p14="http://schemas.microsoft.com/office/powerpoint/2010/main" val="3533583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法治保障</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16" name="组合 15"/>
          <p:cNvGrpSpPr/>
          <p:nvPr/>
        </p:nvGrpSpPr>
        <p:grpSpPr>
          <a:xfrm>
            <a:off x="8604842" y="1930199"/>
            <a:ext cx="3102029" cy="3967324"/>
            <a:chOff x="1049196" y="2692033"/>
            <a:chExt cx="2689428" cy="2939970"/>
          </a:xfrm>
        </p:grpSpPr>
        <p:sp>
          <p:nvSpPr>
            <p:cNvPr id="18" name="矩形: 圆角 17"/>
            <p:cNvSpPr/>
            <p:nvPr/>
          </p:nvSpPr>
          <p:spPr>
            <a:xfrm>
              <a:off x="1049196" y="2692033"/>
              <a:ext cx="2689428" cy="2939970"/>
            </a:xfrm>
            <a:prstGeom prst="roundRect">
              <a:avLst>
                <a:gd name="adj" fmla="val 938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9" name="文本框 18"/>
            <p:cNvSpPr txBox="1"/>
            <p:nvPr/>
          </p:nvSpPr>
          <p:spPr>
            <a:xfrm>
              <a:off x="1222816" y="3083524"/>
              <a:ext cx="2342186" cy="2156987"/>
            </a:xfrm>
            <a:prstGeom prst="rect">
              <a:avLst/>
            </a:prstGeom>
          </p:spPr>
          <p:txBody>
            <a:bodyPr wrap="square" lIns="0" tIns="0" rIns="0" bIns="0">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        这些法律为“一国两制”行稳致远提供了强大支撑，为香港居民权利和自由的提供了坚实保障，同时也为澳门提供了很好的借鉴意义，堪称“一国两制”实践进程中的重要里程碑，进而对大湾区的稳定建设与发展具有重大现实意义。</a:t>
              </a:r>
            </a:p>
          </p:txBody>
        </p:sp>
      </p:grpSp>
      <p:grpSp>
        <p:nvGrpSpPr>
          <p:cNvPr id="24" name="组合 23">
            <a:extLst>
              <a:ext uri="{FF2B5EF4-FFF2-40B4-BE49-F238E27FC236}">
                <a16:creationId xmlns:a16="http://schemas.microsoft.com/office/drawing/2014/main" id="{9F51DA97-D913-4E06-813D-B159C49599BA}"/>
              </a:ext>
            </a:extLst>
          </p:cNvPr>
          <p:cNvGrpSpPr/>
          <p:nvPr/>
        </p:nvGrpSpPr>
        <p:grpSpPr>
          <a:xfrm>
            <a:off x="825366" y="1930199"/>
            <a:ext cx="6991767" cy="3967324"/>
            <a:chOff x="825366" y="1930199"/>
            <a:chExt cx="6991767" cy="3967324"/>
          </a:xfrm>
        </p:grpSpPr>
        <p:grpSp>
          <p:nvGrpSpPr>
            <p:cNvPr id="6" name="组合 5"/>
            <p:cNvGrpSpPr/>
            <p:nvPr/>
          </p:nvGrpSpPr>
          <p:grpSpPr>
            <a:xfrm>
              <a:off x="825366" y="1930199"/>
              <a:ext cx="3102029" cy="3967324"/>
              <a:chOff x="1049196" y="2692033"/>
              <a:chExt cx="2689428" cy="2939970"/>
            </a:xfrm>
          </p:grpSpPr>
          <p:sp>
            <p:nvSpPr>
              <p:cNvPr id="8" name="矩形: 圆角 7"/>
              <p:cNvSpPr/>
              <p:nvPr/>
            </p:nvSpPr>
            <p:spPr>
              <a:xfrm>
                <a:off x="1049196" y="2692033"/>
                <a:ext cx="2689428" cy="2939970"/>
              </a:xfrm>
              <a:prstGeom prst="roundRect">
                <a:avLst>
                  <a:gd name="adj" fmla="val 9380"/>
                </a:avLst>
              </a:prstGeom>
              <a:solidFill>
                <a:schemeClr val="bg1"/>
              </a:solidFill>
              <a:ln>
                <a:solidFill>
                  <a:srgbClr val="740003"/>
                </a:solid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9" name="文本框 8"/>
              <p:cNvSpPr txBox="1"/>
              <p:nvPr/>
            </p:nvSpPr>
            <p:spPr>
              <a:xfrm>
                <a:off x="1222816" y="2719324"/>
                <a:ext cx="2342186" cy="1130643"/>
              </a:xfrm>
              <a:prstGeom prst="rect">
                <a:avLst/>
              </a:prstGeom>
            </p:spPr>
            <p:txBody>
              <a:bodyPr wrap="square" lIns="0" tIns="0" rIns="0" bIns="0">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国安法刊宪</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2020</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年</a:t>
                </a: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6</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月</a:t>
                </a: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30</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日，</a:t>
                </a: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中华人民共和国香港特别行政区维护国家安全法</a:t>
                </a: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刊宪</a:t>
                </a:r>
              </a:p>
            </p:txBody>
          </p:sp>
        </p:grpSp>
        <p:grpSp>
          <p:nvGrpSpPr>
            <p:cNvPr id="11" name="组合 10"/>
            <p:cNvGrpSpPr/>
            <p:nvPr/>
          </p:nvGrpSpPr>
          <p:grpSpPr>
            <a:xfrm>
              <a:off x="4715104" y="1930199"/>
              <a:ext cx="3102029" cy="3967324"/>
              <a:chOff x="1049196" y="2692033"/>
              <a:chExt cx="2689428" cy="2939970"/>
            </a:xfrm>
          </p:grpSpPr>
          <p:sp>
            <p:nvSpPr>
              <p:cNvPr id="13" name="矩形: 圆角 12"/>
              <p:cNvSpPr/>
              <p:nvPr/>
            </p:nvSpPr>
            <p:spPr>
              <a:xfrm>
                <a:off x="1049196" y="2692033"/>
                <a:ext cx="2689428" cy="2939970"/>
              </a:xfrm>
              <a:prstGeom prst="roundRect">
                <a:avLst>
                  <a:gd name="adj" fmla="val 9380"/>
                </a:avLst>
              </a:prstGeom>
              <a:solidFill>
                <a:schemeClr val="bg1"/>
              </a:solidFill>
              <a:ln>
                <a:solidFill>
                  <a:srgbClr val="740003"/>
                </a:solid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4" name="文本框 13"/>
              <p:cNvSpPr txBox="1"/>
              <p:nvPr/>
            </p:nvSpPr>
            <p:spPr>
              <a:xfrm>
                <a:off x="1222816" y="2757257"/>
                <a:ext cx="2342186" cy="1130643"/>
              </a:xfrm>
              <a:prstGeom prst="rect">
                <a:avLst/>
              </a:prstGeom>
            </p:spPr>
            <p:txBody>
              <a:bodyPr wrap="square" lIns="0" tIns="0" rIns="0" bIns="0">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基本法修订</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2021</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年</a:t>
                </a: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3</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月</a:t>
                </a: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30</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日，</a:t>
                </a: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香港特别行政区基本法</a:t>
                </a:r>
                <a:r>
                  <a:rPr kumimoji="0" lang="en-US" altLang="zh-CN"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a:t>
                </a: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修订稿经投票通过</a:t>
                </a:r>
              </a:p>
            </p:txBody>
          </p:sp>
        </p:grpSp>
        <p:pic>
          <p:nvPicPr>
            <p:cNvPr id="21" name="图片 20">
              <a:extLst>
                <a:ext uri="{FF2B5EF4-FFF2-40B4-BE49-F238E27FC236}">
                  <a16:creationId xmlns:a16="http://schemas.microsoft.com/office/drawing/2014/main" id="{2CFC75D3-E9CF-4028-82E0-9AE078807E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5751" y="3599444"/>
              <a:ext cx="1821255" cy="2203828"/>
            </a:xfrm>
            <a:prstGeom prst="rect">
              <a:avLst/>
            </a:prstGeom>
            <a:ln>
              <a:noFill/>
            </a:ln>
            <a:effectLst>
              <a:softEdge rad="112500"/>
            </a:effectLst>
          </p:spPr>
        </p:pic>
        <p:pic>
          <p:nvPicPr>
            <p:cNvPr id="23" name="图片 22">
              <a:extLst>
                <a:ext uri="{FF2B5EF4-FFF2-40B4-BE49-F238E27FC236}">
                  <a16:creationId xmlns:a16="http://schemas.microsoft.com/office/drawing/2014/main" id="{C8C566A6-7454-48B4-9E67-5D45D29D7F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78946" y="3596488"/>
              <a:ext cx="2174341" cy="2206783"/>
            </a:xfrm>
            <a:prstGeom prst="rect">
              <a:avLst/>
            </a:prstGeom>
            <a:ln>
              <a:noFill/>
            </a:ln>
            <a:effectLst>
              <a:softEdge rad="112500"/>
            </a:effectLst>
          </p:spPr>
        </p:pic>
      </p:grpSp>
    </p:spTree>
    <p:extLst>
      <p:ext uri="{BB962C8B-B14F-4D97-AF65-F5344CB8AC3E}">
        <p14:creationId xmlns:p14="http://schemas.microsoft.com/office/powerpoint/2010/main" val="981619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decel="10000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500" fill="hold"/>
                                        <p:tgtEl>
                                          <p:spTgt spid="16"/>
                                        </p:tgtEl>
                                        <p:attrNameLst>
                                          <p:attrName>ppt_x</p:attrName>
                                        </p:attrNameLst>
                                      </p:cBhvr>
                                      <p:tavLst>
                                        <p:tav tm="0">
                                          <p:val>
                                            <p:strVal val="1+#ppt_w/2"/>
                                          </p:val>
                                        </p:tav>
                                        <p:tav tm="100000">
                                          <p:val>
                                            <p:strVal val="#ppt_x"/>
                                          </p:val>
                                        </p:tav>
                                      </p:tavLst>
                                    </p:anim>
                                    <p:anim calcmode="lin" valueType="num">
                                      <p:cBhvr additive="base">
                                        <p:cTn id="13"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3914774"/>
            <a:ext cx="12192000" cy="2943225"/>
          </a:xfrm>
          <a:prstGeom prst="rect">
            <a:avLst/>
          </a:prstGeom>
        </p:spPr>
      </p:pic>
      <p:pic>
        <p:nvPicPr>
          <p:cNvPr id="3" name="图片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430810" y="3592533"/>
            <a:ext cx="3313825" cy="3550528"/>
          </a:xfrm>
          <a:prstGeom prst="rect">
            <a:avLst/>
          </a:prstGeom>
        </p:spPr>
      </p:pic>
      <p:grpSp>
        <p:nvGrpSpPr>
          <p:cNvPr id="14" name="组合 13"/>
          <p:cNvGrpSpPr/>
          <p:nvPr/>
        </p:nvGrpSpPr>
        <p:grpSpPr>
          <a:xfrm>
            <a:off x="2135405" y="1998813"/>
            <a:ext cx="7921190" cy="1888825"/>
            <a:chOff x="2135405" y="1998813"/>
            <a:chExt cx="7921190" cy="1888825"/>
          </a:xfrm>
        </p:grpSpPr>
        <p:grpSp>
          <p:nvGrpSpPr>
            <p:cNvPr id="7" name="组合 6"/>
            <p:cNvGrpSpPr/>
            <p:nvPr/>
          </p:nvGrpSpPr>
          <p:grpSpPr>
            <a:xfrm>
              <a:off x="2135405" y="1998813"/>
              <a:ext cx="7921190" cy="1888825"/>
              <a:chOff x="932890" y="1879253"/>
              <a:chExt cx="3797733" cy="905578"/>
            </a:xfrm>
          </p:grpSpPr>
          <p:sp>
            <p:nvSpPr>
              <p:cNvPr id="8" name="矩形: 圆角 7"/>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10" name="任意多边形: 形状 9"/>
              <p:cNvSpPr/>
              <p:nvPr/>
            </p:nvSpPr>
            <p:spPr bwMode="auto">
              <a:xfrm>
                <a:off x="1873965" y="1879253"/>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sp>
          <p:nvSpPr>
            <p:cNvPr id="13" name="文本框 12"/>
            <p:cNvSpPr txBox="1"/>
            <p:nvPr/>
          </p:nvSpPr>
          <p:spPr>
            <a:xfrm>
              <a:off x="2269213" y="2281506"/>
              <a:ext cx="1817878" cy="1323439"/>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cs typeface="+mn-ea"/>
                  <a:sym typeface="+mn-lt"/>
                </a:rPr>
                <a:t>05</a:t>
              </a:r>
              <a:endParaRPr kumimoji="0" lang="zh-CN" altLang="en-US" sz="8000" b="0" i="0" u="none" strike="noStrike" kern="0" cap="none" spc="0" normalizeH="0" baseline="0" noProof="0" dirty="0">
                <a:ln>
                  <a:noFill/>
                </a:ln>
                <a:solidFill>
                  <a:prstClr val="white"/>
                </a:solidFill>
                <a:effectLst/>
                <a:uLnTx/>
                <a:uFillTx/>
                <a:cs typeface="+mn-ea"/>
                <a:sym typeface="+mn-lt"/>
              </a:endParaRPr>
            </a:p>
          </p:txBody>
        </p:sp>
      </p:grpSp>
      <p:sp>
        <p:nvSpPr>
          <p:cNvPr id="17" name="文本框 16"/>
          <p:cNvSpPr txBox="1"/>
          <p:nvPr/>
        </p:nvSpPr>
        <p:spPr>
          <a:xfrm>
            <a:off x="4405313" y="2182468"/>
            <a:ext cx="4867275" cy="830997"/>
          </a:xfrm>
          <a:prstGeom prst="rect">
            <a:avLst/>
          </a:prstGeom>
          <a:noFill/>
        </p:spPr>
        <p:txBody>
          <a:bodyPr wrap="square" rtlCol="0">
            <a:spAutoFit/>
          </a:bodyPr>
          <a:lstStyle/>
          <a:p>
            <a:pPr lvl="0" algn="ctr">
              <a:defRPr/>
            </a:pPr>
            <a:r>
              <a:rPr lang="zh-CN" altLang="en-US" sz="4800" b="1" kern="0" noProof="1">
                <a:ln w="0">
                  <a:noFill/>
                </a:ln>
                <a:solidFill>
                  <a:schemeClr val="tx1">
                    <a:lumMod val="65000"/>
                    <a:lumOff val="35000"/>
                  </a:schemeClr>
                </a:solidFill>
                <a:cs typeface="+mn-ea"/>
                <a:sym typeface="+mn-lt"/>
              </a:rPr>
              <a:t>科创湾区</a:t>
            </a:r>
            <a:endParaRPr lang="zh-CN" altLang="en-US" sz="2800" kern="0" noProof="1">
              <a:solidFill>
                <a:schemeClr val="tx1">
                  <a:lumMod val="65000"/>
                  <a:lumOff val="35000"/>
                </a:schemeClr>
              </a:solidFill>
              <a:cs typeface="+mn-ea"/>
              <a:sym typeface="+mn-lt"/>
            </a:endParaRPr>
          </a:p>
        </p:txBody>
      </p:sp>
      <p:sp>
        <p:nvSpPr>
          <p:cNvPr id="18" name="矩形 17"/>
          <p:cNvSpPr/>
          <p:nvPr/>
        </p:nvSpPr>
        <p:spPr>
          <a:xfrm>
            <a:off x="4324341" y="3000176"/>
            <a:ext cx="5029218" cy="417743"/>
          </a:xfrm>
          <a:prstGeom prst="rect">
            <a:avLst/>
          </a:prstGeom>
        </p:spPr>
        <p:txBody>
          <a:bodyPr wrap="square">
            <a:spAutoFit/>
          </a:bodyPr>
          <a:lstStyle/>
          <a:p>
            <a:pPr lvl="0" algn="ctr" eaLnBrk="0" hangingPunct="0">
              <a:lnSpc>
                <a:spcPct val="150000"/>
              </a:lnSpc>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加强科技创新，促进产业协同</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Tree>
    <p:extLst>
      <p:ext uri="{BB962C8B-B14F-4D97-AF65-F5344CB8AC3E}">
        <p14:creationId xmlns:p14="http://schemas.microsoft.com/office/powerpoint/2010/main" val="2790477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250" fill="hold"/>
                                        <p:tgtEl>
                                          <p:spTgt spid="17"/>
                                        </p:tgtEl>
                                        <p:attrNameLst>
                                          <p:attrName>ppt_x</p:attrName>
                                        </p:attrNameLst>
                                      </p:cBhvr>
                                      <p:tavLst>
                                        <p:tav tm="0">
                                          <p:val>
                                            <p:strVal val="#ppt_x"/>
                                          </p:val>
                                        </p:tav>
                                        <p:tav tm="100000">
                                          <p:val>
                                            <p:strVal val="#ppt_x"/>
                                          </p:val>
                                        </p:tav>
                                      </p:tavLst>
                                    </p:anim>
                                    <p:anim calcmode="lin" valueType="num">
                                      <p:cBhvr additive="base">
                                        <p:cTn id="13" dur="125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620064" cy="680849"/>
            <a:chOff x="171451" y="243075"/>
            <a:chExt cx="3620064" cy="680849"/>
          </a:xfrm>
        </p:grpSpPr>
        <p:sp>
          <p:nvSpPr>
            <p:cNvPr id="3" name="文本框 2"/>
            <p:cNvSpPr txBox="1"/>
            <p:nvPr/>
          </p:nvSpPr>
          <p:spPr>
            <a:xfrm>
              <a:off x="895350" y="321889"/>
              <a:ext cx="28961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专利新高度</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sp>
        <p:nvSpPr>
          <p:cNvPr id="12" name="Text Placeholder 6"/>
          <p:cNvSpPr txBox="1"/>
          <p:nvPr/>
        </p:nvSpPr>
        <p:spPr>
          <a:xfrm>
            <a:off x="678992" y="2198025"/>
            <a:ext cx="6874910" cy="1685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buNone/>
              <a:defRPr/>
            </a:pPr>
            <a:r>
              <a:rPr lang="zh-CN" altLang="en-US" sz="1600" dirty="0">
                <a:solidFill>
                  <a:prstClr val="black">
                    <a:lumMod val="65000"/>
                    <a:lumOff val="35000"/>
                  </a:prstClr>
                </a:solidFill>
                <a:cs typeface="+mn-ea"/>
                <a:sym typeface="+mn-lt"/>
              </a:rPr>
              <a:t>据显示，</a:t>
            </a:r>
            <a:r>
              <a:rPr lang="en-US" altLang="zh-CN" sz="1600" dirty="0">
                <a:solidFill>
                  <a:prstClr val="black">
                    <a:lumMod val="65000"/>
                    <a:lumOff val="35000"/>
                  </a:prstClr>
                </a:solidFill>
                <a:cs typeface="+mn-ea"/>
                <a:sym typeface="+mn-lt"/>
              </a:rPr>
              <a:t>2021</a:t>
            </a:r>
            <a:r>
              <a:rPr lang="zh-CN" altLang="en-US" sz="1600" dirty="0">
                <a:solidFill>
                  <a:prstClr val="black">
                    <a:lumMod val="65000"/>
                    <a:lumOff val="35000"/>
                  </a:prstClr>
                </a:solidFill>
                <a:cs typeface="+mn-ea"/>
                <a:sym typeface="+mn-lt"/>
              </a:rPr>
              <a:t>年粤港澳大湾区发明专利公开量达</a:t>
            </a:r>
            <a:r>
              <a:rPr lang="en-US" altLang="zh-CN" sz="1600" dirty="0">
                <a:solidFill>
                  <a:prstClr val="black">
                    <a:lumMod val="65000"/>
                    <a:lumOff val="35000"/>
                  </a:prstClr>
                </a:solidFill>
                <a:cs typeface="+mn-ea"/>
                <a:sym typeface="+mn-lt"/>
              </a:rPr>
              <a:t>44.96</a:t>
            </a:r>
            <a:r>
              <a:rPr lang="zh-CN" altLang="en-US" sz="1600" dirty="0">
                <a:solidFill>
                  <a:prstClr val="black">
                    <a:lumMod val="65000"/>
                    <a:lumOff val="35000"/>
                  </a:prstClr>
                </a:solidFill>
                <a:cs typeface="+mn-ea"/>
                <a:sym typeface="+mn-lt"/>
              </a:rPr>
              <a:t>万件，位列四大湾区首位，为东京湾区的</a:t>
            </a:r>
            <a:r>
              <a:rPr lang="en-US" altLang="zh-CN" sz="1600" dirty="0">
                <a:solidFill>
                  <a:prstClr val="black">
                    <a:lumMod val="65000"/>
                    <a:lumOff val="35000"/>
                  </a:prstClr>
                </a:solidFill>
                <a:cs typeface="+mn-ea"/>
                <a:sym typeface="+mn-lt"/>
              </a:rPr>
              <a:t>3.11</a:t>
            </a:r>
            <a:r>
              <a:rPr lang="zh-CN" altLang="en-US" sz="1600" dirty="0">
                <a:solidFill>
                  <a:prstClr val="black">
                    <a:lumMod val="65000"/>
                    <a:lumOff val="35000"/>
                  </a:prstClr>
                </a:solidFill>
                <a:cs typeface="+mn-ea"/>
                <a:sym typeface="+mn-lt"/>
              </a:rPr>
              <a:t>倍，旧金山湾区的</a:t>
            </a:r>
            <a:r>
              <a:rPr lang="en-US" altLang="zh-CN" sz="1600" dirty="0">
                <a:solidFill>
                  <a:prstClr val="black">
                    <a:lumMod val="65000"/>
                    <a:lumOff val="35000"/>
                  </a:prstClr>
                </a:solidFill>
                <a:cs typeface="+mn-ea"/>
                <a:sym typeface="+mn-lt"/>
              </a:rPr>
              <a:t>7.07</a:t>
            </a:r>
            <a:r>
              <a:rPr lang="zh-CN" altLang="en-US" sz="1600" dirty="0">
                <a:solidFill>
                  <a:prstClr val="black">
                    <a:lumMod val="65000"/>
                    <a:lumOff val="35000"/>
                  </a:prstClr>
                </a:solidFill>
                <a:cs typeface="+mn-ea"/>
                <a:sym typeface="+mn-lt"/>
              </a:rPr>
              <a:t>倍，纽约湾区的</a:t>
            </a:r>
            <a:r>
              <a:rPr lang="en-US" altLang="zh-CN" sz="1600" dirty="0">
                <a:solidFill>
                  <a:prstClr val="black">
                    <a:lumMod val="65000"/>
                    <a:lumOff val="35000"/>
                  </a:prstClr>
                </a:solidFill>
                <a:cs typeface="+mn-ea"/>
                <a:sym typeface="+mn-lt"/>
              </a:rPr>
              <a:t>9.66</a:t>
            </a:r>
            <a:r>
              <a:rPr lang="zh-CN" altLang="en-US" sz="1600" dirty="0">
                <a:solidFill>
                  <a:prstClr val="black">
                    <a:lumMod val="65000"/>
                    <a:lumOff val="35000"/>
                  </a:prstClr>
                </a:solidFill>
                <a:cs typeface="+mn-ea"/>
                <a:sym typeface="+mn-lt"/>
              </a:rPr>
              <a:t>倍。</a:t>
            </a:r>
          </a:p>
        </p:txBody>
      </p:sp>
      <p:sp>
        <p:nvSpPr>
          <p:cNvPr id="30" name="Text Placeholder 6">
            <a:extLst>
              <a:ext uri="{FF2B5EF4-FFF2-40B4-BE49-F238E27FC236}">
                <a16:creationId xmlns:a16="http://schemas.microsoft.com/office/drawing/2014/main" id="{3CBEB902-53A7-4A8C-BCEE-9D955F2AF4FC}"/>
              </a:ext>
            </a:extLst>
          </p:cNvPr>
          <p:cNvSpPr txBox="1"/>
          <p:nvPr/>
        </p:nvSpPr>
        <p:spPr>
          <a:xfrm>
            <a:off x="3829615" y="3519751"/>
            <a:ext cx="3292006" cy="1685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buNone/>
              <a:defRPr/>
            </a:pPr>
            <a:r>
              <a:rPr lang="zh-CN" altLang="en-US" sz="1600" dirty="0">
                <a:solidFill>
                  <a:prstClr val="black">
                    <a:lumMod val="65000"/>
                    <a:lumOff val="35000"/>
                  </a:prstClr>
                </a:solidFill>
                <a:cs typeface="+mn-ea"/>
                <a:sym typeface="+mn-lt"/>
              </a:rPr>
              <a:t>不过，我们同样要关注另一个指标</a:t>
            </a:r>
            <a:r>
              <a:rPr lang="en-US" altLang="zh-CN" sz="1600" dirty="0">
                <a:solidFill>
                  <a:prstClr val="black">
                    <a:lumMod val="65000"/>
                    <a:lumOff val="35000"/>
                  </a:prstClr>
                </a:solidFill>
                <a:cs typeface="+mn-ea"/>
                <a:sym typeface="+mn-lt"/>
              </a:rPr>
              <a:t>——</a:t>
            </a:r>
            <a:r>
              <a:rPr lang="zh-CN" altLang="en-US" sz="1600" dirty="0">
                <a:solidFill>
                  <a:prstClr val="black">
                    <a:lumMod val="65000"/>
                    <a:lumOff val="35000"/>
                  </a:prstClr>
                </a:solidFill>
                <a:cs typeface="+mn-ea"/>
                <a:sym typeface="+mn-lt"/>
              </a:rPr>
              <a:t>发明专利领域影响力。它可以说明在这巨大的专利数后，每个专利数的价值到底有多高。</a:t>
            </a:r>
          </a:p>
        </p:txBody>
      </p:sp>
      <p:pic>
        <p:nvPicPr>
          <p:cNvPr id="26" name="图片 25" descr="cd440d750cd5733c2ba1643cf8272173">
            <a:extLst>
              <a:ext uri="{FF2B5EF4-FFF2-40B4-BE49-F238E27FC236}">
                <a16:creationId xmlns:a16="http://schemas.microsoft.com/office/drawing/2014/main" id="{60A50BD9-3877-4091-B66A-7ECCAC69BD80}"/>
              </a:ext>
            </a:extLst>
          </p:cNvPr>
          <p:cNvPicPr/>
          <p:nvPr/>
        </p:nvPicPr>
        <p:blipFill>
          <a:blip r:embed="rId3" cstate="email">
            <a:extLst>
              <a:ext uri="{28A0092B-C50C-407E-A947-70E740481C1C}">
                <a14:useLocalDpi xmlns:a14="http://schemas.microsoft.com/office/drawing/2010/main"/>
              </a:ext>
            </a:extLst>
          </a:blip>
          <a:stretch>
            <a:fillRect/>
          </a:stretch>
        </p:blipFill>
        <p:spPr>
          <a:xfrm>
            <a:off x="7553902" y="1843390"/>
            <a:ext cx="4488256" cy="3762469"/>
          </a:xfrm>
          <a:prstGeom prst="rect">
            <a:avLst/>
          </a:prstGeom>
        </p:spPr>
      </p:pic>
      <p:pic>
        <p:nvPicPr>
          <p:cNvPr id="4100" name="Picture 4">
            <a:extLst>
              <a:ext uri="{FF2B5EF4-FFF2-40B4-BE49-F238E27FC236}">
                <a16:creationId xmlns:a16="http://schemas.microsoft.com/office/drawing/2014/main" id="{429107D2-B5F0-4A5B-9115-0AFE9D534D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519" y="3519751"/>
            <a:ext cx="2711815" cy="180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22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2000"/>
                            </p:stCondLst>
                            <p:childTnLst>
                              <p:par>
                                <p:cTn id="14" presetID="2" presetClass="entr" presetSubtype="4"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0" fill="hold"/>
                                        <p:tgtEl>
                                          <p:spTgt spid="30"/>
                                        </p:tgtEl>
                                        <p:attrNameLst>
                                          <p:attrName>ppt_x</p:attrName>
                                        </p:attrNameLst>
                                      </p:cBhvr>
                                      <p:tavLst>
                                        <p:tav tm="0">
                                          <p:val>
                                            <p:strVal val="#ppt_x"/>
                                          </p:val>
                                        </p:tav>
                                        <p:tav tm="100000">
                                          <p:val>
                                            <p:strVal val="#ppt_x"/>
                                          </p:val>
                                        </p:tav>
                                      </p:tavLst>
                                    </p:anim>
                                    <p:anim calcmode="lin" valueType="num">
                                      <p:cBhvr additive="base">
                                        <p:cTn id="17" dur="1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1995AA-FE78-45A3-A0D0-470DB94FF54A}"/>
              </a:ext>
            </a:extLst>
          </p:cNvPr>
          <p:cNvSpPr/>
          <p:nvPr/>
        </p:nvSpPr>
        <p:spPr>
          <a:xfrm>
            <a:off x="-82296" y="4553712"/>
            <a:ext cx="12426696" cy="2633472"/>
          </a:xfrm>
          <a:prstGeom prst="rect">
            <a:avLst/>
          </a:prstGeom>
          <a:solidFill>
            <a:srgbClr val="740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09551" y="195450"/>
            <a:ext cx="3620064" cy="680849"/>
            <a:chOff x="171451" y="243075"/>
            <a:chExt cx="3620064" cy="680849"/>
          </a:xfrm>
        </p:grpSpPr>
        <p:sp>
          <p:nvSpPr>
            <p:cNvPr id="3" name="文本框 2"/>
            <p:cNvSpPr txBox="1"/>
            <p:nvPr/>
          </p:nvSpPr>
          <p:spPr>
            <a:xfrm>
              <a:off x="895350" y="321889"/>
              <a:ext cx="28961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专利新高度</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sp>
        <p:nvSpPr>
          <p:cNvPr id="12" name="Text Placeholder 6"/>
          <p:cNvSpPr txBox="1"/>
          <p:nvPr/>
        </p:nvSpPr>
        <p:spPr>
          <a:xfrm>
            <a:off x="681873" y="1881828"/>
            <a:ext cx="5320208" cy="18078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buNone/>
              <a:defRPr/>
            </a:pPr>
            <a:r>
              <a:rPr lang="zh-CN" altLang="en-US" sz="1600" dirty="0">
                <a:solidFill>
                  <a:prstClr val="black">
                    <a:lumMod val="65000"/>
                    <a:lumOff val="35000"/>
                  </a:prstClr>
                </a:solidFill>
                <a:cs typeface="+mn-ea"/>
                <a:sym typeface="+mn-lt"/>
              </a:rPr>
              <a:t>我们的发明专利领域影响力均值是和旧金山及纽约湾区有着较大的差距的。但由于我们较大的发明专利基数，我们国家从发明专利展现出的创新能力其实也在对比中有着一席之地。</a:t>
            </a:r>
          </a:p>
        </p:txBody>
      </p:sp>
      <p:pic>
        <p:nvPicPr>
          <p:cNvPr id="26" name="图片 25">
            <a:extLst>
              <a:ext uri="{FF2B5EF4-FFF2-40B4-BE49-F238E27FC236}">
                <a16:creationId xmlns:a16="http://schemas.microsoft.com/office/drawing/2014/main" id="{60A50BD9-3877-4091-B66A-7ECCAC69BD80}"/>
              </a:ext>
            </a:extLst>
          </p:cNvPr>
          <p:cNvPicPr/>
          <p:nvPr/>
        </p:nvPicPr>
        <p:blipFill>
          <a:blip r:embed="rId4">
            <a:extLst>
              <a:ext uri="{28A0092B-C50C-407E-A947-70E740481C1C}">
                <a14:useLocalDpi xmlns:a14="http://schemas.microsoft.com/office/drawing/2010/main"/>
              </a:ext>
            </a:extLst>
          </a:blip>
          <a:srcRect/>
          <a:stretch/>
        </p:blipFill>
        <p:spPr>
          <a:xfrm>
            <a:off x="7269932" y="1255244"/>
            <a:ext cx="3903093" cy="3148930"/>
          </a:xfrm>
          <a:prstGeom prst="rect">
            <a:avLst/>
          </a:prstGeom>
        </p:spPr>
      </p:pic>
      <p:grpSp>
        <p:nvGrpSpPr>
          <p:cNvPr id="7" name="组合 6">
            <a:extLst>
              <a:ext uri="{FF2B5EF4-FFF2-40B4-BE49-F238E27FC236}">
                <a16:creationId xmlns:a16="http://schemas.microsoft.com/office/drawing/2014/main" id="{A0940F59-6EA0-429F-951F-B6464CB8B5A0}"/>
              </a:ext>
            </a:extLst>
          </p:cNvPr>
          <p:cNvGrpSpPr/>
          <p:nvPr/>
        </p:nvGrpSpPr>
        <p:grpSpPr>
          <a:xfrm>
            <a:off x="2203667" y="4875537"/>
            <a:ext cx="29303343" cy="1808783"/>
            <a:chOff x="137123" y="4774953"/>
            <a:chExt cx="29303343" cy="1808783"/>
          </a:xfrm>
        </p:grpSpPr>
        <p:grpSp>
          <p:nvGrpSpPr>
            <p:cNvPr id="6" name="组合 5">
              <a:extLst>
                <a:ext uri="{FF2B5EF4-FFF2-40B4-BE49-F238E27FC236}">
                  <a16:creationId xmlns:a16="http://schemas.microsoft.com/office/drawing/2014/main" id="{DA27D167-AAC1-4310-B92B-6C0926570901}"/>
                </a:ext>
              </a:extLst>
            </p:cNvPr>
            <p:cNvGrpSpPr/>
            <p:nvPr/>
          </p:nvGrpSpPr>
          <p:grpSpPr>
            <a:xfrm>
              <a:off x="137123" y="4774953"/>
              <a:ext cx="19331520" cy="1808783"/>
              <a:chOff x="137123" y="4774953"/>
              <a:chExt cx="19331520" cy="1808783"/>
            </a:xfrm>
          </p:grpSpPr>
          <p:grpSp>
            <p:nvGrpSpPr>
              <p:cNvPr id="5" name="组合 4">
                <a:extLst>
                  <a:ext uri="{FF2B5EF4-FFF2-40B4-BE49-F238E27FC236}">
                    <a16:creationId xmlns:a16="http://schemas.microsoft.com/office/drawing/2014/main" id="{C403C250-B8B3-4AF6-B2B4-DFA7A6DCAC17}"/>
                  </a:ext>
                </a:extLst>
              </p:cNvPr>
              <p:cNvGrpSpPr/>
              <p:nvPr/>
            </p:nvGrpSpPr>
            <p:grpSpPr>
              <a:xfrm>
                <a:off x="137123" y="4774954"/>
                <a:ext cx="9359697" cy="1808782"/>
                <a:chOff x="209551" y="4602445"/>
                <a:chExt cx="9359697" cy="1808782"/>
              </a:xfrm>
            </p:grpSpPr>
            <p:pic>
              <p:nvPicPr>
                <p:cNvPr id="4100" name="Picture 4">
                  <a:extLst>
                    <a:ext uri="{FF2B5EF4-FFF2-40B4-BE49-F238E27FC236}">
                      <a16:creationId xmlns:a16="http://schemas.microsoft.com/office/drawing/2014/main" id="{429107D2-B5F0-4A5B-9115-0AFE9D534D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209551" y="4603351"/>
                  <a:ext cx="2711815" cy="18078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12DB8E49-A50B-4763-AC96-934B3728D3B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33492" y="4602445"/>
                  <a:ext cx="2711815" cy="18087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A7A4C32-6740-4205-A036-99B2431017E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7433" y="4603628"/>
                  <a:ext cx="2711815" cy="1807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a:extLst>
                  <a:ext uri="{FF2B5EF4-FFF2-40B4-BE49-F238E27FC236}">
                    <a16:creationId xmlns:a16="http://schemas.microsoft.com/office/drawing/2014/main" id="{D5F4840E-C8B1-4D49-AACA-F188A02B0A6A}"/>
                  </a:ext>
                </a:extLst>
              </p:cNvPr>
              <p:cNvGrpSpPr/>
              <p:nvPr/>
            </p:nvGrpSpPr>
            <p:grpSpPr>
              <a:xfrm>
                <a:off x="10108946" y="4774953"/>
                <a:ext cx="9359697" cy="1808782"/>
                <a:chOff x="209551" y="4602445"/>
                <a:chExt cx="9359697" cy="1808782"/>
              </a:xfrm>
            </p:grpSpPr>
            <p:pic>
              <p:nvPicPr>
                <p:cNvPr id="14" name="Picture 4">
                  <a:extLst>
                    <a:ext uri="{FF2B5EF4-FFF2-40B4-BE49-F238E27FC236}">
                      <a16:creationId xmlns:a16="http://schemas.microsoft.com/office/drawing/2014/main" id="{5D4FA7B2-D02A-44EB-96EB-BF3B92FB7D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209551" y="4603351"/>
                  <a:ext cx="2711815" cy="18078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1C48CEB7-0200-44BA-8D00-5C949C8E98E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33492" y="4602445"/>
                  <a:ext cx="2711815" cy="18087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9F1B6029-EF02-46DB-9455-2760ADDE70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7433" y="4603628"/>
                  <a:ext cx="2711815" cy="180759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 name="组合 17">
              <a:extLst>
                <a:ext uri="{FF2B5EF4-FFF2-40B4-BE49-F238E27FC236}">
                  <a16:creationId xmlns:a16="http://schemas.microsoft.com/office/drawing/2014/main" id="{2C693864-7862-4381-86D4-46248DEF6323}"/>
                </a:ext>
              </a:extLst>
            </p:cNvPr>
            <p:cNvGrpSpPr/>
            <p:nvPr/>
          </p:nvGrpSpPr>
          <p:grpSpPr>
            <a:xfrm>
              <a:off x="20080769" y="4774953"/>
              <a:ext cx="9359697" cy="1808782"/>
              <a:chOff x="209551" y="4602445"/>
              <a:chExt cx="9359697" cy="1808782"/>
            </a:xfrm>
          </p:grpSpPr>
          <p:pic>
            <p:nvPicPr>
              <p:cNvPr id="19" name="Picture 4">
                <a:extLst>
                  <a:ext uri="{FF2B5EF4-FFF2-40B4-BE49-F238E27FC236}">
                    <a16:creationId xmlns:a16="http://schemas.microsoft.com/office/drawing/2014/main" id="{500CA30E-D9A0-43C7-8890-31B183791D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209551" y="4603351"/>
                <a:ext cx="2711815" cy="18078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0BC660EE-0211-4DFF-AC4B-122C0B1352D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33492" y="4602445"/>
                <a:ext cx="2711815" cy="18087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52B954F2-3A9C-42D5-89E2-3F7B69B346E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7433" y="4603628"/>
                <a:ext cx="2711815" cy="180759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4194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00"/>
                            </p:stCondLst>
                            <p:childTnLst>
                              <p:par>
                                <p:cTn id="21" presetID="35" presetClass="path" presetSubtype="0" repeatCount="indefinite" fill="hold" nodeType="afterEffect">
                                  <p:stCondLst>
                                    <p:cond delay="0"/>
                                  </p:stCondLst>
                                  <p:childTnLst>
                                    <p:animMotion origin="layout" path="M -1.875E-6 -4.07407E-6 L -1.63515 0.00139 " pathEditMode="relative" rAng="0" ptsTypes="AA">
                                      <p:cBhvr>
                                        <p:cTn id="22" dur="20000" fill="hold"/>
                                        <p:tgtEl>
                                          <p:spTgt spid="7"/>
                                        </p:tgtEl>
                                        <p:attrNameLst>
                                          <p:attrName>ppt_x</p:attrName>
                                          <p:attrName>ppt_y</p:attrName>
                                        </p:attrNameLst>
                                      </p:cBhvr>
                                      <p:rCtr x="-8175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prstClr val="black">
                      <a:lumMod val="65000"/>
                      <a:lumOff val="35000"/>
                    </a:prstClr>
                  </a:solidFill>
                  <a:cs typeface="+mn-ea"/>
                  <a:sym typeface="+mn-lt"/>
                </a:rPr>
                <a:t>前景可期</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13" name="组合 12"/>
          <p:cNvGrpSpPr/>
          <p:nvPr/>
        </p:nvGrpSpPr>
        <p:grpSpPr>
          <a:xfrm>
            <a:off x="573853" y="1146693"/>
            <a:ext cx="7180259" cy="1595473"/>
            <a:chOff x="521788" y="1384818"/>
            <a:chExt cx="11148425" cy="1595473"/>
          </a:xfrm>
        </p:grpSpPr>
        <p:sp>
          <p:nvSpPr>
            <p:cNvPr id="5" name="矩形: 圆角 4"/>
            <p:cNvSpPr/>
            <p:nvPr/>
          </p:nvSpPr>
          <p:spPr>
            <a:xfrm>
              <a:off x="521788" y="1384818"/>
              <a:ext cx="11148425" cy="1595473"/>
            </a:xfrm>
            <a:prstGeom prst="roundRect">
              <a:avLst>
                <a:gd name="adj" fmla="val 50000"/>
              </a:avLst>
            </a:prstGeom>
            <a:solidFill>
              <a:schemeClr val="bg1"/>
            </a:solidFill>
            <a:ln w="12700" cap="flat" cmpd="sng" algn="ctr">
              <a:noFill/>
              <a:prstDash val="solid"/>
              <a:miter lim="800000"/>
            </a:ln>
            <a:effectLst>
              <a:outerShdw blurRad="762000" algn="ctr" rotWithShape="0">
                <a:schemeClr val="bg1">
                  <a:lumMod val="50000"/>
                  <a:alpha val="1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7" name="文本框 6"/>
            <p:cNvSpPr txBox="1"/>
            <p:nvPr/>
          </p:nvSpPr>
          <p:spPr>
            <a:xfrm>
              <a:off x="2414588" y="1557896"/>
              <a:ext cx="8920162" cy="787075"/>
            </a:xfrm>
            <a:prstGeom prst="rect">
              <a:avLst/>
            </a:prstGeom>
            <a:noFill/>
          </p:spPr>
          <p:txBody>
            <a:bodyPr wrap="square">
              <a:spAutoFit/>
            </a:bodyPr>
            <a:lstStyle/>
            <a:p>
              <a:pPr lvl="0" eaLnBrk="1" hangingPunct="1">
                <a:lnSpc>
                  <a:spcPct val="150000"/>
                </a:lnSpc>
                <a:defRPr/>
              </a:pPr>
              <a:r>
                <a:rPr lang="zh-CN" altLang="en-US" sz="1600" kern="0" dirty="0">
                  <a:solidFill>
                    <a:prstClr val="black">
                      <a:lumMod val="65000"/>
                      <a:lumOff val="35000"/>
                    </a:prstClr>
                  </a:solidFill>
                  <a:cs typeface="+mn-ea"/>
                  <a:sym typeface="+mn-lt"/>
                </a:rPr>
                <a:t>虽然粤港澳大湾区的科技创新还有很大的提升空间，但幸运的是，我们已经具备了迅速提升科技创新水平的手段。</a:t>
              </a:r>
            </a:p>
          </p:txBody>
        </p:sp>
        <p:sp>
          <p:nvSpPr>
            <p:cNvPr id="10" name="椭圆 9"/>
            <p:cNvSpPr/>
            <p:nvPr/>
          </p:nvSpPr>
          <p:spPr>
            <a:xfrm>
              <a:off x="639094" y="1485688"/>
              <a:ext cx="1475764" cy="931490"/>
            </a:xfrm>
            <a:prstGeom prst="ellipse">
              <a:avLst/>
            </a:prstGeom>
            <a:solidFill>
              <a:srgbClr val="74000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0" b="1" i="0" u="none" strike="noStrike" kern="0" cap="none" spc="0" normalizeH="0" baseline="0" noProof="0" dirty="0">
                <a:ln>
                  <a:noFill/>
                </a:ln>
                <a:solidFill>
                  <a:prstClr val="white"/>
                </a:solidFill>
                <a:effectLst/>
                <a:uLnTx/>
                <a:uFillTx/>
                <a:cs typeface="+mn-ea"/>
                <a:sym typeface="+mn-lt"/>
              </a:endParaRPr>
            </a:p>
          </p:txBody>
        </p:sp>
      </p:grpSp>
      <p:grpSp>
        <p:nvGrpSpPr>
          <p:cNvPr id="28" name="组合 27"/>
          <p:cNvGrpSpPr/>
          <p:nvPr/>
        </p:nvGrpSpPr>
        <p:grpSpPr>
          <a:xfrm>
            <a:off x="573853" y="3032643"/>
            <a:ext cx="7180259" cy="1595473"/>
            <a:chOff x="573853" y="3032643"/>
            <a:chExt cx="11148425" cy="1595473"/>
          </a:xfrm>
        </p:grpSpPr>
        <p:sp>
          <p:nvSpPr>
            <p:cNvPr id="15" name="矩形: 圆角 14"/>
            <p:cNvSpPr/>
            <p:nvPr/>
          </p:nvSpPr>
          <p:spPr>
            <a:xfrm>
              <a:off x="573853" y="3032643"/>
              <a:ext cx="11148425" cy="1595473"/>
            </a:xfrm>
            <a:prstGeom prst="roundRect">
              <a:avLst>
                <a:gd name="adj" fmla="val 50000"/>
              </a:avLst>
            </a:prstGeom>
            <a:solidFill>
              <a:schemeClr val="bg1"/>
            </a:solidFill>
            <a:ln w="12700" cap="flat" cmpd="sng" algn="ctr">
              <a:noFill/>
              <a:prstDash val="solid"/>
              <a:miter lim="800000"/>
            </a:ln>
            <a:effectLst>
              <a:outerShdw blurRad="762000" algn="ctr" rotWithShape="0">
                <a:schemeClr val="bg1">
                  <a:lumMod val="50000"/>
                  <a:alpha val="1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6" name="文本框 15"/>
            <p:cNvSpPr txBox="1"/>
            <p:nvPr/>
          </p:nvSpPr>
          <p:spPr>
            <a:xfrm>
              <a:off x="866453" y="3205721"/>
              <a:ext cx="8920162" cy="1156407"/>
            </a:xfrm>
            <a:prstGeom prst="rect">
              <a:avLst/>
            </a:prstGeom>
            <a:noFill/>
          </p:spPr>
          <p:txBody>
            <a:bodyPr wrap="square">
              <a:spAutoFit/>
            </a:bodyPr>
            <a:lstStyle/>
            <a:p>
              <a:pPr lvl="0" algn="r" eaLnBrk="1" hangingPunct="1">
                <a:lnSpc>
                  <a:spcPct val="150000"/>
                </a:lnSpc>
                <a:defRPr/>
              </a:pPr>
              <a:r>
                <a:rPr lang="zh-CN" altLang="en-US" sz="1600" kern="0" dirty="0">
                  <a:solidFill>
                    <a:prstClr val="black">
                      <a:lumMod val="65000"/>
                      <a:lumOff val="35000"/>
                    </a:prstClr>
                  </a:solidFill>
                  <a:cs typeface="+mn-ea"/>
                  <a:sym typeface="+mn-lt"/>
                </a:rPr>
                <a:t>从产业体系上来看，粤港澳大湾区目前已经形成</a:t>
              </a:r>
              <a:r>
                <a:rPr lang="en-US" altLang="zh-CN" sz="1600" kern="0" dirty="0">
                  <a:solidFill>
                    <a:prstClr val="black">
                      <a:lumMod val="65000"/>
                      <a:lumOff val="35000"/>
                    </a:prstClr>
                  </a:solidFill>
                  <a:cs typeface="+mn-ea"/>
                  <a:sym typeface="+mn-lt"/>
                </a:rPr>
                <a:t>300</a:t>
              </a:r>
              <a:r>
                <a:rPr lang="zh-CN" altLang="en-US" sz="1600" kern="0" dirty="0">
                  <a:solidFill>
                    <a:prstClr val="black">
                      <a:lumMod val="65000"/>
                      <a:lumOff val="35000"/>
                    </a:prstClr>
                  </a:solidFill>
                  <a:cs typeface="+mn-ea"/>
                  <a:sym typeface="+mn-lt"/>
                </a:rPr>
                <a:t>余个具有不同特色产业的集群，为科技创新奠定了坚实基础。同时，国家对于粤港澳大湾区科技创新的高强度投入也不容忽视。沿海的地理环境也给科技创新更多的动力。</a:t>
              </a:r>
            </a:p>
          </p:txBody>
        </p:sp>
        <p:sp>
          <p:nvSpPr>
            <p:cNvPr id="18" name="椭圆 17"/>
            <p:cNvSpPr/>
            <p:nvPr/>
          </p:nvSpPr>
          <p:spPr>
            <a:xfrm>
              <a:off x="10079215" y="3389405"/>
              <a:ext cx="1475764" cy="961766"/>
            </a:xfrm>
            <a:prstGeom prst="ellipse">
              <a:avLst/>
            </a:prstGeom>
            <a:solidFill>
              <a:srgbClr val="74000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0" b="1" i="0" u="none" strike="noStrike" kern="0" cap="none" spc="0" normalizeH="0" baseline="0" noProof="0" dirty="0">
                <a:ln>
                  <a:noFill/>
                </a:ln>
                <a:solidFill>
                  <a:prstClr val="white"/>
                </a:solidFill>
                <a:effectLst/>
                <a:uLnTx/>
                <a:uFillTx/>
                <a:cs typeface="+mn-ea"/>
                <a:sym typeface="+mn-lt"/>
              </a:endParaRPr>
            </a:p>
          </p:txBody>
        </p:sp>
      </p:grpSp>
      <p:grpSp>
        <p:nvGrpSpPr>
          <p:cNvPr id="29" name="组合 28"/>
          <p:cNvGrpSpPr/>
          <p:nvPr/>
        </p:nvGrpSpPr>
        <p:grpSpPr>
          <a:xfrm>
            <a:off x="573853" y="4918593"/>
            <a:ext cx="7180259" cy="1595473"/>
            <a:chOff x="521788" y="1384818"/>
            <a:chExt cx="11148425" cy="1595473"/>
          </a:xfrm>
        </p:grpSpPr>
        <p:sp>
          <p:nvSpPr>
            <p:cNvPr id="30" name="矩形: 圆角 29"/>
            <p:cNvSpPr/>
            <p:nvPr/>
          </p:nvSpPr>
          <p:spPr>
            <a:xfrm>
              <a:off x="521788" y="1384818"/>
              <a:ext cx="11148425" cy="1595473"/>
            </a:xfrm>
            <a:prstGeom prst="roundRect">
              <a:avLst>
                <a:gd name="adj" fmla="val 50000"/>
              </a:avLst>
            </a:prstGeom>
            <a:solidFill>
              <a:schemeClr val="bg1"/>
            </a:solidFill>
            <a:ln w="12700" cap="flat" cmpd="sng" algn="ctr">
              <a:noFill/>
              <a:prstDash val="solid"/>
              <a:miter lim="800000"/>
            </a:ln>
            <a:effectLst>
              <a:outerShdw blurRad="762000" algn="ctr" rotWithShape="0">
                <a:schemeClr val="bg1">
                  <a:lumMod val="50000"/>
                  <a:alpha val="1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1" name="文本框 30"/>
            <p:cNvSpPr txBox="1"/>
            <p:nvPr/>
          </p:nvSpPr>
          <p:spPr>
            <a:xfrm>
              <a:off x="2414588" y="1557896"/>
              <a:ext cx="8920162" cy="787075"/>
            </a:xfrm>
            <a:prstGeom prst="rect">
              <a:avLst/>
            </a:prstGeom>
            <a:noFill/>
          </p:spPr>
          <p:txBody>
            <a:bodyPr wrap="square">
              <a:spAutoFit/>
            </a:bodyPr>
            <a:lstStyle/>
            <a:p>
              <a:pPr lvl="0" eaLnBrk="1" hangingPunct="1">
                <a:lnSpc>
                  <a:spcPct val="150000"/>
                </a:lnSpc>
                <a:defRPr/>
              </a:pPr>
              <a:r>
                <a:rPr lang="zh-CN" altLang="en-US" sz="1600" kern="0" dirty="0">
                  <a:solidFill>
                    <a:prstClr val="black">
                      <a:lumMod val="65000"/>
                      <a:lumOff val="35000"/>
                    </a:prstClr>
                  </a:solidFill>
                  <a:cs typeface="+mn-ea"/>
                  <a:sym typeface="+mn-lt"/>
                </a:rPr>
                <a:t>也许目前来看，我们只是在四大湾区的行列中刚刚站稳，但可以预见的是，粤港澳大湾区的科技创新必将取得进一步的成就</a:t>
              </a:r>
              <a:r>
                <a:rPr lang="en-US" altLang="zh-CN" sz="1600" kern="0" dirty="0">
                  <a:solidFill>
                    <a:prstClr val="black">
                      <a:lumMod val="65000"/>
                      <a:lumOff val="35000"/>
                    </a:prstClr>
                  </a:solidFill>
                  <a:cs typeface="+mn-ea"/>
                  <a:sym typeface="+mn-lt"/>
                </a:rPr>
                <a:t>.</a:t>
              </a:r>
              <a:endParaRPr lang="zh-CN" altLang="en-US" sz="1600" kern="0" dirty="0">
                <a:solidFill>
                  <a:prstClr val="black">
                    <a:lumMod val="65000"/>
                    <a:lumOff val="35000"/>
                  </a:prstClr>
                </a:solidFill>
                <a:cs typeface="+mn-ea"/>
                <a:sym typeface="+mn-lt"/>
              </a:endParaRPr>
            </a:p>
          </p:txBody>
        </p:sp>
        <p:sp>
          <p:nvSpPr>
            <p:cNvPr id="33" name="椭圆 32"/>
            <p:cNvSpPr/>
            <p:nvPr/>
          </p:nvSpPr>
          <p:spPr>
            <a:xfrm>
              <a:off x="814388" y="1464835"/>
              <a:ext cx="1475764" cy="973196"/>
            </a:xfrm>
            <a:prstGeom prst="ellipse">
              <a:avLst/>
            </a:prstGeom>
            <a:solidFill>
              <a:srgbClr val="74000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0" b="1" i="0" u="none" strike="noStrike" kern="0" cap="none" spc="0" normalizeH="0" baseline="0" noProof="0" dirty="0">
                <a:ln>
                  <a:noFill/>
                </a:ln>
                <a:solidFill>
                  <a:prstClr val="white"/>
                </a:solidFill>
                <a:effectLst/>
                <a:uLnTx/>
                <a:uFillTx/>
                <a:cs typeface="+mn-ea"/>
                <a:sym typeface="+mn-lt"/>
              </a:endParaRPr>
            </a:p>
          </p:txBody>
        </p:sp>
      </p:grpSp>
      <p:pic>
        <p:nvPicPr>
          <p:cNvPr id="6146" name="Picture 2">
            <a:extLst>
              <a:ext uri="{FF2B5EF4-FFF2-40B4-BE49-F238E27FC236}">
                <a16:creationId xmlns:a16="http://schemas.microsoft.com/office/drawing/2014/main" id="{6A59FE78-AEF4-4287-B08C-871980FF0F5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148" r="15600"/>
          <a:stretch/>
        </p:blipFill>
        <p:spPr bwMode="auto">
          <a:xfrm>
            <a:off x="7829664" y="1797246"/>
            <a:ext cx="4017317" cy="3942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00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decel="10000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500" fill="hold"/>
                                        <p:tgtEl>
                                          <p:spTgt spid="28"/>
                                        </p:tgtEl>
                                        <p:attrNameLst>
                                          <p:attrName>ppt_x</p:attrName>
                                        </p:attrNameLst>
                                      </p:cBhvr>
                                      <p:tavLst>
                                        <p:tav tm="0">
                                          <p:val>
                                            <p:strVal val="1+#ppt_w/2"/>
                                          </p:val>
                                        </p:tav>
                                        <p:tav tm="100000">
                                          <p:val>
                                            <p:strVal val="#ppt_x"/>
                                          </p:val>
                                        </p:tav>
                                      </p:tavLst>
                                    </p:anim>
                                    <p:anim calcmode="lin" valueType="num">
                                      <p:cBhvr additive="base">
                                        <p:cTn id="13" dur="1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decel="10000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0-#ppt_w/2"/>
                                          </p:val>
                                        </p:tav>
                                        <p:tav tm="100000">
                                          <p:val>
                                            <p:strVal val="#ppt_x"/>
                                          </p:val>
                                        </p:tav>
                                      </p:tavLst>
                                    </p:anim>
                                    <p:anim calcmode="lin" valueType="num">
                                      <p:cBhvr additive="base">
                                        <p:cTn id="18" dur="1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42" presetClass="entr" presetSubtype="0" fill="hold" nodeType="after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1000"/>
                                        <p:tgtEl>
                                          <p:spTgt spid="6146"/>
                                        </p:tgtEl>
                                      </p:cBhvr>
                                    </p:animEffect>
                                    <p:anim calcmode="lin" valueType="num">
                                      <p:cBhvr>
                                        <p:cTn id="23" dur="1000" fill="hold"/>
                                        <p:tgtEl>
                                          <p:spTgt spid="6146"/>
                                        </p:tgtEl>
                                        <p:attrNameLst>
                                          <p:attrName>ppt_x</p:attrName>
                                        </p:attrNameLst>
                                      </p:cBhvr>
                                      <p:tavLst>
                                        <p:tav tm="0">
                                          <p:val>
                                            <p:strVal val="#ppt_x"/>
                                          </p:val>
                                        </p:tav>
                                        <p:tav tm="100000">
                                          <p:val>
                                            <p:strVal val="#ppt_x"/>
                                          </p:val>
                                        </p:tav>
                                      </p:tavLst>
                                    </p:anim>
                                    <p:anim calcmode="lin" valueType="num">
                                      <p:cBhvr>
                                        <p:cTn id="2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3914774"/>
            <a:ext cx="12192000" cy="2943225"/>
          </a:xfrm>
          <a:prstGeom prst="rect">
            <a:avLst/>
          </a:prstGeom>
        </p:spPr>
      </p:pic>
      <p:pic>
        <p:nvPicPr>
          <p:cNvPr id="3" name="图片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430810" y="3592533"/>
            <a:ext cx="3313825" cy="3550528"/>
          </a:xfrm>
          <a:prstGeom prst="rect">
            <a:avLst/>
          </a:prstGeom>
        </p:spPr>
      </p:pic>
      <p:grpSp>
        <p:nvGrpSpPr>
          <p:cNvPr id="14" name="组合 13"/>
          <p:cNvGrpSpPr/>
          <p:nvPr/>
        </p:nvGrpSpPr>
        <p:grpSpPr>
          <a:xfrm>
            <a:off x="2135405" y="1998813"/>
            <a:ext cx="7921190" cy="1888825"/>
            <a:chOff x="2135405" y="1998813"/>
            <a:chExt cx="7921190" cy="1888825"/>
          </a:xfrm>
        </p:grpSpPr>
        <p:grpSp>
          <p:nvGrpSpPr>
            <p:cNvPr id="7" name="组合 6"/>
            <p:cNvGrpSpPr/>
            <p:nvPr/>
          </p:nvGrpSpPr>
          <p:grpSpPr>
            <a:xfrm>
              <a:off x="2135405" y="1998813"/>
              <a:ext cx="7921190" cy="1888825"/>
              <a:chOff x="932890" y="1879253"/>
              <a:chExt cx="3797733" cy="905578"/>
            </a:xfrm>
          </p:grpSpPr>
          <p:sp>
            <p:nvSpPr>
              <p:cNvPr id="8" name="矩形: 圆角 7"/>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10" name="任意多边形: 形状 9"/>
              <p:cNvSpPr/>
              <p:nvPr/>
            </p:nvSpPr>
            <p:spPr bwMode="auto">
              <a:xfrm>
                <a:off x="1873965" y="1879253"/>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sp>
          <p:nvSpPr>
            <p:cNvPr id="13" name="文本框 12"/>
            <p:cNvSpPr txBox="1"/>
            <p:nvPr/>
          </p:nvSpPr>
          <p:spPr>
            <a:xfrm>
              <a:off x="2269213" y="2281506"/>
              <a:ext cx="1817878" cy="1323439"/>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cs typeface="+mn-ea"/>
                  <a:sym typeface="+mn-lt"/>
                </a:rPr>
                <a:t>06</a:t>
              </a:r>
              <a:endParaRPr kumimoji="0" lang="zh-CN" altLang="en-US" sz="8000" b="0" i="0" u="none" strike="noStrike" kern="0" cap="none" spc="0" normalizeH="0" baseline="0" noProof="0" dirty="0">
                <a:ln>
                  <a:noFill/>
                </a:ln>
                <a:solidFill>
                  <a:prstClr val="white"/>
                </a:solidFill>
                <a:effectLst/>
                <a:uLnTx/>
                <a:uFillTx/>
                <a:cs typeface="+mn-ea"/>
                <a:sym typeface="+mn-lt"/>
              </a:endParaRPr>
            </a:p>
          </p:txBody>
        </p:sp>
      </p:grpSp>
      <p:sp>
        <p:nvSpPr>
          <p:cNvPr id="17" name="文本框 16"/>
          <p:cNvSpPr txBox="1"/>
          <p:nvPr/>
        </p:nvSpPr>
        <p:spPr>
          <a:xfrm>
            <a:off x="4405313" y="2182468"/>
            <a:ext cx="4867275" cy="830997"/>
          </a:xfrm>
          <a:prstGeom prst="rect">
            <a:avLst/>
          </a:prstGeom>
          <a:noFill/>
        </p:spPr>
        <p:txBody>
          <a:bodyPr wrap="square" rtlCol="0">
            <a:spAutoFit/>
          </a:bodyPr>
          <a:lstStyle/>
          <a:p>
            <a:pPr lvl="0" algn="ctr">
              <a:defRPr/>
            </a:pPr>
            <a:r>
              <a:rPr lang="zh-CN" altLang="en-US" sz="4800" b="1" kern="0" noProof="1">
                <a:ln w="0">
                  <a:noFill/>
                </a:ln>
                <a:solidFill>
                  <a:schemeClr val="tx1">
                    <a:lumMod val="65000"/>
                    <a:lumOff val="35000"/>
                  </a:schemeClr>
                </a:solidFill>
                <a:cs typeface="+mn-ea"/>
                <a:sym typeface="+mn-lt"/>
              </a:rPr>
              <a:t>文化湾区</a:t>
            </a:r>
            <a:endParaRPr lang="zh-CN" altLang="en-US" sz="2800" kern="0" noProof="1">
              <a:solidFill>
                <a:schemeClr val="tx1">
                  <a:lumMod val="65000"/>
                  <a:lumOff val="35000"/>
                </a:schemeClr>
              </a:solidFill>
              <a:cs typeface="+mn-ea"/>
              <a:sym typeface="+mn-lt"/>
            </a:endParaRPr>
          </a:p>
        </p:txBody>
      </p:sp>
      <p:sp>
        <p:nvSpPr>
          <p:cNvPr id="18" name="矩形 17"/>
          <p:cNvSpPr/>
          <p:nvPr/>
        </p:nvSpPr>
        <p:spPr>
          <a:xfrm>
            <a:off x="4324341" y="3000176"/>
            <a:ext cx="5029218" cy="417743"/>
          </a:xfrm>
          <a:prstGeom prst="rect">
            <a:avLst/>
          </a:prstGeom>
        </p:spPr>
        <p:txBody>
          <a:bodyPr wrap="square">
            <a:spAutoFit/>
          </a:bodyPr>
          <a:lstStyle/>
          <a:p>
            <a:pPr lvl="0" algn="ctr" eaLnBrk="0" hangingPunct="0">
              <a:lnSpc>
                <a:spcPct val="150000"/>
              </a:lnSpc>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推动合作交流，成就百花齐放</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Tree>
    <p:extLst>
      <p:ext uri="{BB962C8B-B14F-4D97-AF65-F5344CB8AC3E}">
        <p14:creationId xmlns:p14="http://schemas.microsoft.com/office/powerpoint/2010/main" val="1657463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250" fill="hold"/>
                                        <p:tgtEl>
                                          <p:spTgt spid="17"/>
                                        </p:tgtEl>
                                        <p:attrNameLst>
                                          <p:attrName>ppt_x</p:attrName>
                                        </p:attrNameLst>
                                      </p:cBhvr>
                                      <p:tavLst>
                                        <p:tav tm="0">
                                          <p:val>
                                            <p:strVal val="#ppt_x"/>
                                          </p:val>
                                        </p:tav>
                                        <p:tav tm="100000">
                                          <p:val>
                                            <p:strVal val="#ppt_x"/>
                                          </p:val>
                                        </p:tav>
                                      </p:tavLst>
                                    </p:anim>
                                    <p:anim calcmode="lin" valueType="num">
                                      <p:cBhvr additive="base">
                                        <p:cTn id="13" dur="125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顶角 24"/>
          <p:cNvSpPr/>
          <p:nvPr/>
        </p:nvSpPr>
        <p:spPr>
          <a:xfrm>
            <a:off x="6409261" y="6063016"/>
            <a:ext cx="4596418" cy="780760"/>
          </a:xfrm>
          <a:prstGeom prst="round2SameRect">
            <a:avLst>
              <a:gd name="adj1" fmla="val 6600"/>
              <a:gd name="adj2" fmla="val 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长足进步</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31" name="组合 30"/>
          <p:cNvGrpSpPr/>
          <p:nvPr/>
        </p:nvGrpSpPr>
        <p:grpSpPr>
          <a:xfrm>
            <a:off x="1041276" y="1435249"/>
            <a:ext cx="9721080" cy="2091543"/>
            <a:chOff x="1041276" y="1435249"/>
            <a:chExt cx="9721080" cy="2091543"/>
          </a:xfrm>
        </p:grpSpPr>
        <p:grpSp>
          <p:nvGrpSpPr>
            <p:cNvPr id="21" name="组合 20"/>
            <p:cNvGrpSpPr/>
            <p:nvPr/>
          </p:nvGrpSpPr>
          <p:grpSpPr>
            <a:xfrm>
              <a:off x="1041276" y="1453078"/>
              <a:ext cx="1744047" cy="2073714"/>
              <a:chOff x="1269876" y="1710253"/>
              <a:chExt cx="1744047" cy="2073714"/>
            </a:xfrm>
          </p:grpSpPr>
          <p:grpSp>
            <p:nvGrpSpPr>
              <p:cNvPr id="5" name="组合 4"/>
              <p:cNvGrpSpPr/>
              <p:nvPr/>
            </p:nvGrpSpPr>
            <p:grpSpPr>
              <a:xfrm>
                <a:off x="1269876" y="1710253"/>
                <a:ext cx="1744047" cy="2073714"/>
                <a:chOff x="1487052" y="1862653"/>
                <a:chExt cx="1744047" cy="2073714"/>
              </a:xfrm>
            </p:grpSpPr>
            <p:sp>
              <p:nvSpPr>
                <p:cNvPr id="6" name="Freeform 7"/>
                <p:cNvSpPr/>
                <p:nvPr/>
              </p:nvSpPr>
              <p:spPr bwMode="auto">
                <a:xfrm>
                  <a:off x="1487052" y="1862653"/>
                  <a:ext cx="469097" cy="307069"/>
                </a:xfrm>
                <a:custGeom>
                  <a:avLst/>
                  <a:gdLst>
                    <a:gd name="T0" fmla="*/ 283 w 283"/>
                    <a:gd name="T1" fmla="*/ 142 h 250"/>
                    <a:gd name="T2" fmla="*/ 141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19" y="0"/>
                        <a:pt x="141" y="0"/>
                      </a:cubicBezTo>
                      <a:cubicBezTo>
                        <a:pt x="63" y="0"/>
                        <a:pt x="0" y="63"/>
                        <a:pt x="0" y="142"/>
                      </a:cubicBezTo>
                      <a:cubicBezTo>
                        <a:pt x="0" y="250"/>
                        <a:pt x="0" y="250"/>
                        <a:pt x="0" y="250"/>
                      </a:cubicBezTo>
                      <a:cubicBezTo>
                        <a:pt x="283" y="250"/>
                        <a:pt x="283" y="250"/>
                        <a:pt x="283" y="250"/>
                      </a:cubicBezTo>
                      <a:lnTo>
                        <a:pt x="283" y="142"/>
                      </a:lnTo>
                      <a:close/>
                    </a:path>
                  </a:pathLst>
                </a:custGeom>
                <a:solidFill>
                  <a:srgbClr val="50494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7" name="Freeform 11"/>
                <p:cNvSpPr/>
                <p:nvPr/>
              </p:nvSpPr>
              <p:spPr bwMode="auto">
                <a:xfrm>
                  <a:off x="1719828" y="1862653"/>
                  <a:ext cx="1511271" cy="2073714"/>
                </a:xfrm>
                <a:custGeom>
                  <a:avLst/>
                  <a:gdLst>
                    <a:gd name="T0" fmla="*/ 911 w 911"/>
                    <a:gd name="T1" fmla="*/ 142 h 1248"/>
                    <a:gd name="T2" fmla="*/ 770 w 911"/>
                    <a:gd name="T3" fmla="*/ 0 h 1248"/>
                    <a:gd name="T4" fmla="*/ 0 w 911"/>
                    <a:gd name="T5" fmla="*/ 0 h 1248"/>
                    <a:gd name="T6" fmla="*/ 142 w 911"/>
                    <a:gd name="T7" fmla="*/ 142 h 1248"/>
                    <a:gd name="T8" fmla="*/ 142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8" y="0"/>
                        <a:pt x="770" y="0"/>
                      </a:cubicBezTo>
                      <a:cubicBezTo>
                        <a:pt x="0" y="0"/>
                        <a:pt x="0" y="0"/>
                        <a:pt x="0" y="0"/>
                      </a:cubicBezTo>
                      <a:cubicBezTo>
                        <a:pt x="78" y="0"/>
                        <a:pt x="142" y="63"/>
                        <a:pt x="142" y="142"/>
                      </a:cubicBezTo>
                      <a:cubicBezTo>
                        <a:pt x="142" y="1050"/>
                        <a:pt x="142" y="1050"/>
                        <a:pt x="142" y="1050"/>
                      </a:cubicBezTo>
                      <a:cubicBezTo>
                        <a:pt x="532" y="1248"/>
                        <a:pt x="532" y="1248"/>
                        <a:pt x="532" y="1248"/>
                      </a:cubicBezTo>
                      <a:cubicBezTo>
                        <a:pt x="911" y="1050"/>
                        <a:pt x="911" y="1050"/>
                        <a:pt x="911" y="1050"/>
                      </a:cubicBezTo>
                      <a:lnTo>
                        <a:pt x="911" y="142"/>
                      </a:lnTo>
                      <a:close/>
                    </a:path>
                  </a:pathLst>
                </a:custGeom>
                <a:solidFill>
                  <a:srgbClr val="74000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8" name="文本框 40"/>
              <p:cNvSpPr txBox="1"/>
              <p:nvPr/>
            </p:nvSpPr>
            <p:spPr>
              <a:xfrm>
                <a:off x="1915930" y="2394718"/>
                <a:ext cx="813043" cy="769441"/>
              </a:xfrm>
              <a:prstGeom prst="rect">
                <a:avLst/>
              </a:prstGeom>
              <a:noFill/>
            </p:spPr>
            <p:txBody>
              <a:bodyPr wrap="none" rtlCol="0" anchor="ctr">
                <a:spAutoFit/>
              </a:bodyPr>
              <a:lstStyle/>
              <a:p>
                <a:r>
                  <a:rPr lang="en-US" altLang="zh-CN" sz="4400" dirty="0">
                    <a:solidFill>
                      <a:prstClr val="white"/>
                    </a:solidFill>
                    <a:cs typeface="+mn-ea"/>
                    <a:sym typeface="+mn-lt"/>
                  </a:rPr>
                  <a:t>01</a:t>
                </a:r>
              </a:p>
            </p:txBody>
          </p:sp>
        </p:grpSp>
        <p:grpSp>
          <p:nvGrpSpPr>
            <p:cNvPr id="22" name="组合 21"/>
            <p:cNvGrpSpPr/>
            <p:nvPr/>
          </p:nvGrpSpPr>
          <p:grpSpPr>
            <a:xfrm>
              <a:off x="3698711" y="1453078"/>
              <a:ext cx="1744047" cy="2073714"/>
              <a:chOff x="3862164" y="1710253"/>
              <a:chExt cx="1744047" cy="2073714"/>
            </a:xfrm>
          </p:grpSpPr>
          <p:grpSp>
            <p:nvGrpSpPr>
              <p:cNvPr id="9" name="组合 8"/>
              <p:cNvGrpSpPr/>
              <p:nvPr/>
            </p:nvGrpSpPr>
            <p:grpSpPr>
              <a:xfrm>
                <a:off x="3862164" y="1710253"/>
                <a:ext cx="1744047" cy="2073714"/>
                <a:chOff x="4026329" y="1862653"/>
                <a:chExt cx="1744047" cy="2073714"/>
              </a:xfrm>
            </p:grpSpPr>
            <p:sp>
              <p:nvSpPr>
                <p:cNvPr id="10" name="Freeform 6"/>
                <p:cNvSpPr/>
                <p:nvPr/>
              </p:nvSpPr>
              <p:spPr bwMode="auto">
                <a:xfrm>
                  <a:off x="4026329" y="1862653"/>
                  <a:ext cx="469097" cy="307069"/>
                </a:xfrm>
                <a:custGeom>
                  <a:avLst/>
                  <a:gdLst>
                    <a:gd name="T0" fmla="*/ 283 w 283"/>
                    <a:gd name="T1" fmla="*/ 142 h 250"/>
                    <a:gd name="T2" fmla="*/ 141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1" y="0"/>
                      </a:cubicBezTo>
                      <a:cubicBezTo>
                        <a:pt x="63" y="0"/>
                        <a:pt x="0" y="63"/>
                        <a:pt x="0" y="142"/>
                      </a:cubicBezTo>
                      <a:cubicBezTo>
                        <a:pt x="0" y="250"/>
                        <a:pt x="0" y="250"/>
                        <a:pt x="0" y="250"/>
                      </a:cubicBezTo>
                      <a:cubicBezTo>
                        <a:pt x="283" y="250"/>
                        <a:pt x="283" y="250"/>
                        <a:pt x="283" y="250"/>
                      </a:cubicBezTo>
                      <a:lnTo>
                        <a:pt x="283" y="142"/>
                      </a:lnTo>
                      <a:close/>
                    </a:path>
                  </a:pathLst>
                </a:custGeom>
                <a:solidFill>
                  <a:srgbClr val="50494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11" name="Freeform 10"/>
                <p:cNvSpPr/>
                <p:nvPr/>
              </p:nvSpPr>
              <p:spPr bwMode="auto">
                <a:xfrm>
                  <a:off x="4260287" y="1862653"/>
                  <a:ext cx="1510089" cy="2073714"/>
                </a:xfrm>
                <a:custGeom>
                  <a:avLst/>
                  <a:gdLst>
                    <a:gd name="T0" fmla="*/ 911 w 911"/>
                    <a:gd name="T1" fmla="*/ 142 h 1248"/>
                    <a:gd name="T2" fmla="*/ 770 w 911"/>
                    <a:gd name="T3" fmla="*/ 0 h 1248"/>
                    <a:gd name="T4" fmla="*/ 0 w 911"/>
                    <a:gd name="T5" fmla="*/ 0 h 1248"/>
                    <a:gd name="T6" fmla="*/ 142 w 911"/>
                    <a:gd name="T7" fmla="*/ 142 h 1248"/>
                    <a:gd name="T8" fmla="*/ 142 w 911"/>
                    <a:gd name="T9" fmla="*/ 1050 h 1248"/>
                    <a:gd name="T10" fmla="*/ 533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8" y="0"/>
                        <a:pt x="770" y="0"/>
                      </a:cubicBezTo>
                      <a:cubicBezTo>
                        <a:pt x="0" y="0"/>
                        <a:pt x="0" y="0"/>
                        <a:pt x="0" y="0"/>
                      </a:cubicBezTo>
                      <a:cubicBezTo>
                        <a:pt x="79" y="0"/>
                        <a:pt x="142" y="63"/>
                        <a:pt x="142" y="142"/>
                      </a:cubicBezTo>
                      <a:cubicBezTo>
                        <a:pt x="142" y="1050"/>
                        <a:pt x="142" y="1050"/>
                        <a:pt x="142" y="1050"/>
                      </a:cubicBezTo>
                      <a:cubicBezTo>
                        <a:pt x="533" y="1248"/>
                        <a:pt x="533" y="1248"/>
                        <a:pt x="533" y="1248"/>
                      </a:cubicBezTo>
                      <a:cubicBezTo>
                        <a:pt x="911" y="1050"/>
                        <a:pt x="911" y="1050"/>
                        <a:pt x="911" y="1050"/>
                      </a:cubicBezTo>
                      <a:lnTo>
                        <a:pt x="911" y="142"/>
                      </a:lnTo>
                      <a:close/>
                    </a:path>
                  </a:pathLst>
                </a:custGeom>
                <a:solidFill>
                  <a:srgbClr val="74000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grpSp>
          <p:sp>
            <p:nvSpPr>
              <p:cNvPr id="12" name="文本框 48"/>
              <p:cNvSpPr txBox="1"/>
              <p:nvPr/>
            </p:nvSpPr>
            <p:spPr>
              <a:xfrm>
                <a:off x="4492477" y="2394718"/>
                <a:ext cx="813043" cy="769441"/>
              </a:xfrm>
              <a:prstGeom prst="rect">
                <a:avLst/>
              </a:prstGeom>
              <a:noFill/>
            </p:spPr>
            <p:txBody>
              <a:bodyPr wrap="none" rtlCol="0" anchor="ctr">
                <a:spAutoFit/>
              </a:bodyPr>
              <a:lstStyle/>
              <a:p>
                <a:r>
                  <a:rPr lang="en-US" altLang="zh-CN" sz="4400" dirty="0">
                    <a:solidFill>
                      <a:prstClr val="white"/>
                    </a:solidFill>
                    <a:cs typeface="+mn-ea"/>
                    <a:sym typeface="+mn-lt"/>
                  </a:rPr>
                  <a:t>02</a:t>
                </a:r>
              </a:p>
            </p:txBody>
          </p:sp>
        </p:grpSp>
        <p:grpSp>
          <p:nvGrpSpPr>
            <p:cNvPr id="23" name="组合 22"/>
            <p:cNvGrpSpPr/>
            <p:nvPr/>
          </p:nvGrpSpPr>
          <p:grpSpPr>
            <a:xfrm>
              <a:off x="6356146" y="1453078"/>
              <a:ext cx="1746411" cy="2073714"/>
              <a:chOff x="6580249" y="1710253"/>
              <a:chExt cx="1746411" cy="2073714"/>
            </a:xfrm>
          </p:grpSpPr>
          <p:grpSp>
            <p:nvGrpSpPr>
              <p:cNvPr id="13" name="组合 12"/>
              <p:cNvGrpSpPr/>
              <p:nvPr/>
            </p:nvGrpSpPr>
            <p:grpSpPr>
              <a:xfrm>
                <a:off x="6580249" y="1710253"/>
                <a:ext cx="1746411" cy="2073714"/>
                <a:chOff x="6442809" y="1862653"/>
                <a:chExt cx="1746411" cy="2073714"/>
              </a:xfrm>
            </p:grpSpPr>
            <p:sp>
              <p:nvSpPr>
                <p:cNvPr id="14" name="Freeform 5"/>
                <p:cNvSpPr/>
                <p:nvPr/>
              </p:nvSpPr>
              <p:spPr bwMode="auto">
                <a:xfrm>
                  <a:off x="6442809" y="1862653"/>
                  <a:ext cx="469097" cy="307069"/>
                </a:xfrm>
                <a:custGeom>
                  <a:avLst/>
                  <a:gdLst>
                    <a:gd name="T0" fmla="*/ 283 w 283"/>
                    <a:gd name="T1" fmla="*/ 142 h 250"/>
                    <a:gd name="T2" fmla="*/ 142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2" y="0"/>
                      </a:cubicBezTo>
                      <a:cubicBezTo>
                        <a:pt x="64" y="0"/>
                        <a:pt x="0" y="63"/>
                        <a:pt x="0" y="142"/>
                      </a:cubicBezTo>
                      <a:cubicBezTo>
                        <a:pt x="0" y="250"/>
                        <a:pt x="0" y="250"/>
                        <a:pt x="0" y="250"/>
                      </a:cubicBezTo>
                      <a:cubicBezTo>
                        <a:pt x="283" y="250"/>
                        <a:pt x="283" y="250"/>
                        <a:pt x="283" y="250"/>
                      </a:cubicBezTo>
                      <a:lnTo>
                        <a:pt x="283" y="142"/>
                      </a:lnTo>
                      <a:close/>
                    </a:path>
                  </a:pathLst>
                </a:custGeom>
                <a:solidFill>
                  <a:srgbClr val="50494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15" name="Freeform 9"/>
                <p:cNvSpPr/>
                <p:nvPr/>
              </p:nvSpPr>
              <p:spPr bwMode="auto">
                <a:xfrm>
                  <a:off x="6677949" y="1862653"/>
                  <a:ext cx="1511271" cy="2073714"/>
                </a:xfrm>
                <a:custGeom>
                  <a:avLst/>
                  <a:gdLst>
                    <a:gd name="T0" fmla="*/ 911 w 911"/>
                    <a:gd name="T1" fmla="*/ 142 h 1248"/>
                    <a:gd name="T2" fmla="*/ 769 w 911"/>
                    <a:gd name="T3" fmla="*/ 0 h 1248"/>
                    <a:gd name="T4" fmla="*/ 0 w 911"/>
                    <a:gd name="T5" fmla="*/ 0 h 1248"/>
                    <a:gd name="T6" fmla="*/ 141 w 911"/>
                    <a:gd name="T7" fmla="*/ 142 h 1248"/>
                    <a:gd name="T8" fmla="*/ 141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7" y="0"/>
                        <a:pt x="769" y="0"/>
                      </a:cubicBezTo>
                      <a:cubicBezTo>
                        <a:pt x="0" y="0"/>
                        <a:pt x="0" y="0"/>
                        <a:pt x="0" y="0"/>
                      </a:cubicBezTo>
                      <a:cubicBezTo>
                        <a:pt x="78" y="0"/>
                        <a:pt x="141" y="63"/>
                        <a:pt x="141" y="142"/>
                      </a:cubicBezTo>
                      <a:cubicBezTo>
                        <a:pt x="141" y="1050"/>
                        <a:pt x="141" y="1050"/>
                        <a:pt x="141" y="1050"/>
                      </a:cubicBezTo>
                      <a:cubicBezTo>
                        <a:pt x="532" y="1248"/>
                        <a:pt x="532" y="1248"/>
                        <a:pt x="532" y="1248"/>
                      </a:cubicBezTo>
                      <a:cubicBezTo>
                        <a:pt x="911" y="1050"/>
                        <a:pt x="911" y="1050"/>
                        <a:pt x="911" y="1050"/>
                      </a:cubicBezTo>
                      <a:lnTo>
                        <a:pt x="911" y="142"/>
                      </a:lnTo>
                      <a:close/>
                    </a:path>
                  </a:pathLst>
                </a:custGeom>
                <a:solidFill>
                  <a:srgbClr val="74000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16" name="文本框 56"/>
              <p:cNvSpPr txBox="1"/>
              <p:nvPr/>
            </p:nvSpPr>
            <p:spPr>
              <a:xfrm>
                <a:off x="7194821" y="2394718"/>
                <a:ext cx="813043" cy="769441"/>
              </a:xfrm>
              <a:prstGeom prst="rect">
                <a:avLst/>
              </a:prstGeom>
              <a:noFill/>
            </p:spPr>
            <p:txBody>
              <a:bodyPr wrap="none" rtlCol="0" anchor="ctr">
                <a:spAutoFit/>
              </a:bodyPr>
              <a:lstStyle/>
              <a:p>
                <a:r>
                  <a:rPr lang="en-US" altLang="zh-CN" sz="4400" dirty="0">
                    <a:solidFill>
                      <a:prstClr val="white"/>
                    </a:solidFill>
                    <a:cs typeface="+mn-ea"/>
                    <a:sym typeface="+mn-lt"/>
                  </a:rPr>
                  <a:t>03</a:t>
                </a:r>
              </a:p>
            </p:txBody>
          </p:sp>
        </p:grpSp>
        <p:grpSp>
          <p:nvGrpSpPr>
            <p:cNvPr id="24" name="组合 23"/>
            <p:cNvGrpSpPr/>
            <p:nvPr/>
          </p:nvGrpSpPr>
          <p:grpSpPr>
            <a:xfrm>
              <a:off x="9015945" y="1435249"/>
              <a:ext cx="1746411" cy="2073714"/>
              <a:chOff x="9244545" y="1692424"/>
              <a:chExt cx="1746411" cy="2073714"/>
            </a:xfrm>
          </p:grpSpPr>
          <p:grpSp>
            <p:nvGrpSpPr>
              <p:cNvPr id="17" name="组合 16"/>
              <p:cNvGrpSpPr/>
              <p:nvPr/>
            </p:nvGrpSpPr>
            <p:grpSpPr>
              <a:xfrm>
                <a:off x="9244545" y="1692424"/>
                <a:ext cx="1746411" cy="2073714"/>
                <a:chOff x="8951882" y="1844824"/>
                <a:chExt cx="1746411" cy="2073714"/>
              </a:xfrm>
            </p:grpSpPr>
            <p:sp>
              <p:nvSpPr>
                <p:cNvPr id="18" name="Freeform 5"/>
                <p:cNvSpPr/>
                <p:nvPr/>
              </p:nvSpPr>
              <p:spPr bwMode="auto">
                <a:xfrm>
                  <a:off x="8951882" y="1844824"/>
                  <a:ext cx="469097" cy="324898"/>
                </a:xfrm>
                <a:custGeom>
                  <a:avLst/>
                  <a:gdLst>
                    <a:gd name="T0" fmla="*/ 283 w 283"/>
                    <a:gd name="T1" fmla="*/ 142 h 250"/>
                    <a:gd name="T2" fmla="*/ 142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2" y="0"/>
                      </a:cubicBezTo>
                      <a:cubicBezTo>
                        <a:pt x="64" y="0"/>
                        <a:pt x="0" y="63"/>
                        <a:pt x="0" y="142"/>
                      </a:cubicBezTo>
                      <a:cubicBezTo>
                        <a:pt x="0" y="250"/>
                        <a:pt x="0" y="250"/>
                        <a:pt x="0" y="250"/>
                      </a:cubicBezTo>
                      <a:cubicBezTo>
                        <a:pt x="283" y="250"/>
                        <a:pt x="283" y="250"/>
                        <a:pt x="283" y="250"/>
                      </a:cubicBezTo>
                      <a:lnTo>
                        <a:pt x="283" y="142"/>
                      </a:lnTo>
                      <a:close/>
                    </a:path>
                  </a:pathLst>
                </a:custGeom>
                <a:solidFill>
                  <a:srgbClr val="50494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19" name="Freeform 9"/>
                <p:cNvSpPr/>
                <p:nvPr/>
              </p:nvSpPr>
              <p:spPr bwMode="auto">
                <a:xfrm>
                  <a:off x="9187022" y="1844824"/>
                  <a:ext cx="1511271" cy="2073714"/>
                </a:xfrm>
                <a:custGeom>
                  <a:avLst/>
                  <a:gdLst>
                    <a:gd name="T0" fmla="*/ 911 w 911"/>
                    <a:gd name="T1" fmla="*/ 142 h 1248"/>
                    <a:gd name="T2" fmla="*/ 769 w 911"/>
                    <a:gd name="T3" fmla="*/ 0 h 1248"/>
                    <a:gd name="T4" fmla="*/ 0 w 911"/>
                    <a:gd name="T5" fmla="*/ 0 h 1248"/>
                    <a:gd name="T6" fmla="*/ 141 w 911"/>
                    <a:gd name="T7" fmla="*/ 142 h 1248"/>
                    <a:gd name="T8" fmla="*/ 141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7" y="0"/>
                        <a:pt x="769" y="0"/>
                      </a:cubicBezTo>
                      <a:cubicBezTo>
                        <a:pt x="0" y="0"/>
                        <a:pt x="0" y="0"/>
                        <a:pt x="0" y="0"/>
                      </a:cubicBezTo>
                      <a:cubicBezTo>
                        <a:pt x="78" y="0"/>
                        <a:pt x="141" y="63"/>
                        <a:pt x="141" y="142"/>
                      </a:cubicBezTo>
                      <a:cubicBezTo>
                        <a:pt x="141" y="1050"/>
                        <a:pt x="141" y="1050"/>
                        <a:pt x="141" y="1050"/>
                      </a:cubicBezTo>
                      <a:cubicBezTo>
                        <a:pt x="532" y="1248"/>
                        <a:pt x="532" y="1248"/>
                        <a:pt x="532" y="1248"/>
                      </a:cubicBezTo>
                      <a:cubicBezTo>
                        <a:pt x="911" y="1050"/>
                        <a:pt x="911" y="1050"/>
                        <a:pt x="911" y="1050"/>
                      </a:cubicBezTo>
                      <a:lnTo>
                        <a:pt x="911" y="142"/>
                      </a:lnTo>
                      <a:close/>
                    </a:path>
                  </a:pathLst>
                </a:custGeom>
                <a:solidFill>
                  <a:srgbClr val="74000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20" name="文本框 64"/>
              <p:cNvSpPr txBox="1"/>
              <p:nvPr/>
            </p:nvSpPr>
            <p:spPr>
              <a:xfrm>
                <a:off x="9868642" y="2376889"/>
                <a:ext cx="813043" cy="769441"/>
              </a:xfrm>
              <a:prstGeom prst="rect">
                <a:avLst/>
              </a:prstGeom>
              <a:noFill/>
            </p:spPr>
            <p:txBody>
              <a:bodyPr wrap="none" rtlCol="0" anchor="ctr">
                <a:spAutoFit/>
              </a:bodyPr>
              <a:lstStyle/>
              <a:p>
                <a:r>
                  <a:rPr lang="en-US" altLang="zh-CN" sz="4400" dirty="0">
                    <a:solidFill>
                      <a:prstClr val="white"/>
                    </a:solidFill>
                    <a:cs typeface="+mn-ea"/>
                    <a:sym typeface="+mn-lt"/>
                  </a:rPr>
                  <a:t>04</a:t>
                </a:r>
              </a:p>
            </p:txBody>
          </p:sp>
        </p:grpSp>
      </p:grpSp>
      <p:sp>
        <p:nvSpPr>
          <p:cNvPr id="26" name="Text Placeholder 6"/>
          <p:cNvSpPr txBox="1"/>
          <p:nvPr/>
        </p:nvSpPr>
        <p:spPr>
          <a:xfrm>
            <a:off x="959365"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2000" b="1" dirty="0">
                <a:solidFill>
                  <a:schemeClr val="tx1">
                    <a:lumMod val="65000"/>
                    <a:lumOff val="35000"/>
                  </a:schemeClr>
                </a:solidFill>
                <a:cs typeface="+mn-ea"/>
                <a:sym typeface="+mn-lt"/>
              </a:rPr>
              <a:t>文化产业快速发展</a:t>
            </a:r>
            <a:endParaRPr kumimoji="0" lang="zh-CN" altLang="en-US" sz="16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28" name="Text Placeholder 6"/>
          <p:cNvSpPr txBox="1"/>
          <p:nvPr/>
        </p:nvSpPr>
        <p:spPr>
          <a:xfrm>
            <a:off x="3618462"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2000" b="1" dirty="0">
                <a:solidFill>
                  <a:schemeClr val="tx1">
                    <a:lumMod val="65000"/>
                    <a:lumOff val="35000"/>
                  </a:schemeClr>
                </a:solidFill>
                <a:cs typeface="+mn-ea"/>
                <a:sym typeface="+mn-lt"/>
              </a:rPr>
              <a:t>文化事业大量建设</a:t>
            </a:r>
            <a:endParaRPr kumimoji="0" lang="zh-CN" altLang="en-US" sz="16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29" name="Text Placeholder 6"/>
          <p:cNvSpPr txBox="1"/>
          <p:nvPr/>
        </p:nvSpPr>
        <p:spPr>
          <a:xfrm>
            <a:off x="6277559"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2000" b="1" dirty="0">
                <a:solidFill>
                  <a:schemeClr val="tx1">
                    <a:lumMod val="65000"/>
                    <a:lumOff val="35000"/>
                  </a:schemeClr>
                </a:solidFill>
                <a:cs typeface="+mn-ea"/>
                <a:sym typeface="+mn-lt"/>
              </a:rPr>
              <a:t>文化底蕴深度挖掘</a:t>
            </a:r>
            <a:endParaRPr kumimoji="0" lang="zh-CN" altLang="en-US" sz="16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0" name="Text Placeholder 6"/>
          <p:cNvSpPr txBox="1"/>
          <p:nvPr/>
        </p:nvSpPr>
        <p:spPr>
          <a:xfrm>
            <a:off x="8936656"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2000" b="1" dirty="0">
                <a:solidFill>
                  <a:schemeClr val="tx1">
                    <a:lumMod val="65000"/>
                    <a:lumOff val="35000"/>
                  </a:schemeClr>
                </a:solidFill>
                <a:cs typeface="+mn-ea"/>
                <a:sym typeface="+mn-lt"/>
              </a:rPr>
              <a:t>文化潜力充分发展</a:t>
            </a:r>
            <a:endParaRPr kumimoji="0" lang="zh-CN" altLang="en-US" sz="16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7170" name="Picture 2">
            <a:extLst>
              <a:ext uri="{FF2B5EF4-FFF2-40B4-BE49-F238E27FC236}">
                <a16:creationId xmlns:a16="http://schemas.microsoft.com/office/drawing/2014/main" id="{579490B3-9352-4814-9450-288B904F2D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1276" y="4520669"/>
            <a:ext cx="4104132" cy="20520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5F798818-0B99-4331-AB9C-899BC20FAC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5061" y="4520669"/>
            <a:ext cx="4055663" cy="202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0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1+#ppt_w/2"/>
                                          </p:val>
                                        </p:tav>
                                        <p:tav tm="100000">
                                          <p:val>
                                            <p:strVal val="#ppt_x"/>
                                          </p:val>
                                        </p:tav>
                                      </p:tavLst>
                                    </p:anim>
                                    <p:anim calcmode="lin" valueType="num">
                                      <p:cBhvr additive="base">
                                        <p:cTn id="8" dur="1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500" fill="hold"/>
                                        <p:tgtEl>
                                          <p:spTgt spid="26"/>
                                        </p:tgtEl>
                                        <p:attrNameLst>
                                          <p:attrName>ppt_x</p:attrName>
                                        </p:attrNameLst>
                                      </p:cBhvr>
                                      <p:tavLst>
                                        <p:tav tm="0">
                                          <p:val>
                                            <p:strVal val="#ppt_x"/>
                                          </p:val>
                                        </p:tav>
                                        <p:tav tm="100000">
                                          <p:val>
                                            <p:strVal val="#ppt_x"/>
                                          </p:val>
                                        </p:tav>
                                      </p:tavLst>
                                    </p:anim>
                                    <p:anim calcmode="lin" valueType="num">
                                      <p:cBhvr additive="base">
                                        <p:cTn id="13" dur="1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decel="10000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500" fill="hold"/>
                                        <p:tgtEl>
                                          <p:spTgt spid="28"/>
                                        </p:tgtEl>
                                        <p:attrNameLst>
                                          <p:attrName>ppt_x</p:attrName>
                                        </p:attrNameLst>
                                      </p:cBhvr>
                                      <p:tavLst>
                                        <p:tav tm="0">
                                          <p:val>
                                            <p:strVal val="#ppt_x"/>
                                          </p:val>
                                        </p:tav>
                                        <p:tav tm="100000">
                                          <p:val>
                                            <p:strVal val="#ppt_x"/>
                                          </p:val>
                                        </p:tav>
                                      </p:tavLst>
                                    </p:anim>
                                    <p:anim calcmode="lin" valueType="num">
                                      <p:cBhvr additive="base">
                                        <p:cTn id="18" dur="1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decel="10000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1500" fill="hold"/>
                                        <p:tgtEl>
                                          <p:spTgt spid="29"/>
                                        </p:tgtEl>
                                        <p:attrNameLst>
                                          <p:attrName>ppt_x</p:attrName>
                                        </p:attrNameLst>
                                      </p:cBhvr>
                                      <p:tavLst>
                                        <p:tav tm="0">
                                          <p:val>
                                            <p:strVal val="#ppt_x"/>
                                          </p:val>
                                        </p:tav>
                                        <p:tav tm="100000">
                                          <p:val>
                                            <p:strVal val="#ppt_x"/>
                                          </p:val>
                                        </p:tav>
                                      </p:tavLst>
                                    </p:anim>
                                    <p:anim calcmode="lin" valueType="num">
                                      <p:cBhvr additive="base">
                                        <p:cTn id="23" dur="1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decel="10000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500" fill="hold"/>
                                        <p:tgtEl>
                                          <p:spTgt spid="30"/>
                                        </p:tgtEl>
                                        <p:attrNameLst>
                                          <p:attrName>ppt_x</p:attrName>
                                        </p:attrNameLst>
                                      </p:cBhvr>
                                      <p:tavLst>
                                        <p:tav tm="0">
                                          <p:val>
                                            <p:strVal val="#ppt_x"/>
                                          </p:val>
                                        </p:tav>
                                        <p:tav tm="100000">
                                          <p:val>
                                            <p:strVal val="#ppt_x"/>
                                          </p:val>
                                        </p:tav>
                                      </p:tavLst>
                                    </p:anim>
                                    <p:anim calcmode="lin" valueType="num">
                                      <p:cBhvr additive="base">
                                        <p:cTn id="28" dur="1500" fill="hold"/>
                                        <p:tgtEl>
                                          <p:spTgt spid="30"/>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10" presetClass="entr" presetSubtype="0" fill="hold" nodeType="after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fade">
                                      <p:cBhvr>
                                        <p:cTn id="32" dur="500"/>
                                        <p:tgtEl>
                                          <p:spTgt spid="7170"/>
                                        </p:tgtEl>
                                      </p:cBhvr>
                                    </p:animEffect>
                                  </p:childTnLst>
                                </p:cTn>
                              </p:par>
                            </p:childTnLst>
                          </p:cTn>
                        </p:par>
                        <p:par>
                          <p:cTn id="33" fill="hold">
                            <p:stCondLst>
                              <p:cond delay="8000"/>
                            </p:stCondLst>
                            <p:childTnLst>
                              <p:par>
                                <p:cTn id="34" presetID="10" presetClass="entr" presetSubtype="0" fill="hold" nodeType="afterEffect">
                                  <p:stCondLst>
                                    <p:cond delay="0"/>
                                  </p:stCondLst>
                                  <p:childTnLst>
                                    <p:set>
                                      <p:cBhvr>
                                        <p:cTn id="35" dur="1" fill="hold">
                                          <p:stCondLst>
                                            <p:cond delay="0"/>
                                          </p:stCondLst>
                                        </p:cTn>
                                        <p:tgtEl>
                                          <p:spTgt spid="7172"/>
                                        </p:tgtEl>
                                        <p:attrNameLst>
                                          <p:attrName>style.visibility</p:attrName>
                                        </p:attrNameLst>
                                      </p:cBhvr>
                                      <p:to>
                                        <p:strVal val="visible"/>
                                      </p:to>
                                    </p:set>
                                    <p:animEffect transition="in" filter="fade">
                                      <p:cBhvr>
                                        <p:cTn id="3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发展特色</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16" name="组合 15"/>
          <p:cNvGrpSpPr/>
          <p:nvPr/>
        </p:nvGrpSpPr>
        <p:grpSpPr>
          <a:xfrm>
            <a:off x="4654634" y="1847902"/>
            <a:ext cx="3102029" cy="3967324"/>
            <a:chOff x="1049196" y="2692033"/>
            <a:chExt cx="2689428" cy="2939970"/>
          </a:xfrm>
        </p:grpSpPr>
        <p:sp>
          <p:nvSpPr>
            <p:cNvPr id="18" name="矩形: 圆角 17"/>
            <p:cNvSpPr/>
            <p:nvPr/>
          </p:nvSpPr>
          <p:spPr>
            <a:xfrm>
              <a:off x="1049196" y="2692033"/>
              <a:ext cx="2689428" cy="2939970"/>
            </a:xfrm>
            <a:prstGeom prst="roundRect">
              <a:avLst>
                <a:gd name="adj" fmla="val 938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9" name="文本框 18"/>
            <p:cNvSpPr txBox="1"/>
            <p:nvPr/>
          </p:nvSpPr>
          <p:spPr>
            <a:xfrm>
              <a:off x="1222816" y="3494062"/>
              <a:ext cx="2342186" cy="1335912"/>
            </a:xfrm>
            <a:prstGeom prst="rect">
              <a:avLst/>
            </a:prstGeom>
          </p:spPr>
          <p:txBody>
            <a:bodyPr wrap="square" lIns="0" tIns="0" rIns="0" bIns="0">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65000"/>
                      <a:lumOff val="35000"/>
                    </a:schemeClr>
                  </a:solidFill>
                  <a:effectLst/>
                  <a:uLnTx/>
                  <a:uFillTx/>
                  <a:latin typeface="+mn-lt"/>
                  <a:ea typeface="+mn-ea"/>
                  <a:cs typeface="+mn-ea"/>
                  <a:sym typeface="+mn-lt"/>
                </a:rPr>
                <a:t>近年来，粤港澳大湾区文化产业融合发展彰显出文化传承、品牌培育与服务提升的特征并取得了重大成果，获得了多个全国第一。</a:t>
              </a:r>
            </a:p>
          </p:txBody>
        </p:sp>
      </p:grpSp>
      <p:grpSp>
        <p:nvGrpSpPr>
          <p:cNvPr id="24" name="组合 23">
            <a:extLst>
              <a:ext uri="{FF2B5EF4-FFF2-40B4-BE49-F238E27FC236}">
                <a16:creationId xmlns:a16="http://schemas.microsoft.com/office/drawing/2014/main" id="{9F51DA97-D913-4E06-813D-B159C49599BA}"/>
              </a:ext>
            </a:extLst>
          </p:cNvPr>
          <p:cNvGrpSpPr/>
          <p:nvPr/>
        </p:nvGrpSpPr>
        <p:grpSpPr>
          <a:xfrm>
            <a:off x="485130" y="1847903"/>
            <a:ext cx="3102029" cy="3967324"/>
            <a:chOff x="825366" y="1930199"/>
            <a:chExt cx="3102029" cy="3967324"/>
          </a:xfrm>
        </p:grpSpPr>
        <p:sp>
          <p:nvSpPr>
            <p:cNvPr id="8" name="矩形: 圆角 7"/>
            <p:cNvSpPr/>
            <p:nvPr/>
          </p:nvSpPr>
          <p:spPr>
            <a:xfrm>
              <a:off x="825366" y="1930199"/>
              <a:ext cx="3102029" cy="3967324"/>
            </a:xfrm>
            <a:prstGeom prst="roundRect">
              <a:avLst>
                <a:gd name="adj" fmla="val 9380"/>
              </a:avLst>
            </a:prstGeom>
            <a:solidFill>
              <a:schemeClr val="bg1"/>
            </a:solidFill>
            <a:ln>
              <a:solidFill>
                <a:srgbClr val="740003"/>
              </a:solid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pic>
          <p:nvPicPr>
            <p:cNvPr id="21" name="图片 20">
              <a:extLst>
                <a:ext uri="{FF2B5EF4-FFF2-40B4-BE49-F238E27FC236}">
                  <a16:creationId xmlns:a16="http://schemas.microsoft.com/office/drawing/2014/main" id="{2CFC75D3-E9CF-4028-82E0-9AE078807E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8723" y="2416222"/>
              <a:ext cx="2475313" cy="2995277"/>
            </a:xfrm>
            <a:prstGeom prst="rect">
              <a:avLst/>
            </a:prstGeom>
            <a:ln>
              <a:noFill/>
            </a:ln>
            <a:effectLst>
              <a:softEdge rad="112500"/>
            </a:effectLst>
          </p:spPr>
        </p:pic>
      </p:grpSp>
      <p:pic>
        <p:nvPicPr>
          <p:cNvPr id="8194" name="Picture 2">
            <a:extLst>
              <a:ext uri="{FF2B5EF4-FFF2-40B4-BE49-F238E27FC236}">
                <a16:creationId xmlns:a16="http://schemas.microsoft.com/office/drawing/2014/main" id="{56AC639E-D03C-4B11-AF10-1D2182660A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16929" y="2221992"/>
            <a:ext cx="3289941" cy="322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42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ppt_x"/>
                                          </p:val>
                                        </p:tav>
                                        <p:tav tm="100000">
                                          <p:val>
                                            <p:strVal val="#ppt_x"/>
                                          </p:val>
                                        </p:tav>
                                      </p:tavLst>
                                    </p:anim>
                                    <p:anim calcmode="lin" valueType="num">
                                      <p:cBhvr additive="base">
                                        <p:cTn id="8" dur="1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914774"/>
            <a:ext cx="12192000" cy="2943225"/>
          </a:xfrm>
          <a:prstGeom prst="rect">
            <a:avLst/>
          </a:prstGeom>
        </p:spPr>
      </p:pic>
      <p:pic>
        <p:nvPicPr>
          <p:cNvPr id="3" name="图片 2"/>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430810" y="3592533"/>
            <a:ext cx="3313825" cy="3550528"/>
          </a:xfrm>
          <a:prstGeom prst="rect">
            <a:avLst/>
          </a:prstGeom>
        </p:spPr>
      </p:pic>
      <p:grpSp>
        <p:nvGrpSpPr>
          <p:cNvPr id="14" name="组合 13"/>
          <p:cNvGrpSpPr/>
          <p:nvPr/>
        </p:nvGrpSpPr>
        <p:grpSpPr>
          <a:xfrm>
            <a:off x="2135405" y="1998813"/>
            <a:ext cx="7921190" cy="1888825"/>
            <a:chOff x="2135405" y="1998813"/>
            <a:chExt cx="7921190" cy="1888825"/>
          </a:xfrm>
        </p:grpSpPr>
        <p:grpSp>
          <p:nvGrpSpPr>
            <p:cNvPr id="7" name="组合 6"/>
            <p:cNvGrpSpPr/>
            <p:nvPr/>
          </p:nvGrpSpPr>
          <p:grpSpPr>
            <a:xfrm>
              <a:off x="2135405" y="1998813"/>
              <a:ext cx="7921190" cy="1888825"/>
              <a:chOff x="932890" y="1879253"/>
              <a:chExt cx="3797733" cy="905578"/>
            </a:xfrm>
          </p:grpSpPr>
          <p:sp>
            <p:nvSpPr>
              <p:cNvPr id="8" name="矩形: 圆角 7"/>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chemeClr val="bg1"/>
                  </a:solidFill>
                  <a:effectLst/>
                  <a:uLnTx/>
                  <a:uFillTx/>
                  <a:cs typeface="+mn-ea"/>
                  <a:sym typeface="+mn-lt"/>
                </a:endParaRPr>
              </a:p>
            </p:txBody>
          </p:sp>
          <p:sp>
            <p:nvSpPr>
              <p:cNvPr id="10" name="任意多边形: 形状 9"/>
              <p:cNvSpPr/>
              <p:nvPr/>
            </p:nvSpPr>
            <p:spPr bwMode="auto">
              <a:xfrm>
                <a:off x="1873965" y="1879253"/>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sp>
          <p:nvSpPr>
            <p:cNvPr id="13" name="文本框 12"/>
            <p:cNvSpPr txBox="1"/>
            <p:nvPr/>
          </p:nvSpPr>
          <p:spPr>
            <a:xfrm>
              <a:off x="2269213" y="2281506"/>
              <a:ext cx="1817878" cy="1323439"/>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cs typeface="+mn-ea"/>
                  <a:sym typeface="+mn-lt"/>
                </a:rPr>
                <a:t>01</a:t>
              </a:r>
              <a:endParaRPr kumimoji="0" lang="zh-CN" altLang="en-US" sz="8000" b="0" i="0" u="none" strike="noStrike" kern="0" cap="none" spc="0" normalizeH="0" baseline="0" noProof="0" dirty="0">
                <a:ln>
                  <a:noFill/>
                </a:ln>
                <a:solidFill>
                  <a:prstClr val="white"/>
                </a:solidFill>
                <a:effectLst/>
                <a:uLnTx/>
                <a:uFillTx/>
                <a:cs typeface="+mn-ea"/>
                <a:sym typeface="+mn-lt"/>
              </a:endParaRPr>
            </a:p>
          </p:txBody>
        </p:sp>
      </p:grpSp>
      <p:sp>
        <p:nvSpPr>
          <p:cNvPr id="17" name="文本框 16"/>
          <p:cNvSpPr txBox="1"/>
          <p:nvPr/>
        </p:nvSpPr>
        <p:spPr>
          <a:xfrm>
            <a:off x="4405313" y="2182468"/>
            <a:ext cx="4867275" cy="830997"/>
          </a:xfrm>
          <a:prstGeom prst="rect">
            <a:avLst/>
          </a:prstGeom>
          <a:noFill/>
        </p:spPr>
        <p:txBody>
          <a:bodyPr wrap="square" rtlCol="0">
            <a:spAutoFit/>
          </a:bodyPr>
          <a:lstStyle/>
          <a:p>
            <a:pPr algn="ctr">
              <a:defRPr/>
            </a:pPr>
            <a:r>
              <a:rPr lang="zh-CN" altLang="en-US" sz="4800" b="1" dirty="0">
                <a:solidFill>
                  <a:prstClr val="black">
                    <a:lumMod val="65000"/>
                    <a:lumOff val="35000"/>
                  </a:prstClr>
                </a:solidFill>
                <a:cs typeface="+mn-ea"/>
                <a:sym typeface="+mn-lt"/>
              </a:rPr>
              <a:t>通达湾区</a:t>
            </a:r>
          </a:p>
        </p:txBody>
      </p:sp>
      <p:sp>
        <p:nvSpPr>
          <p:cNvPr id="18" name="矩形 17"/>
          <p:cNvSpPr/>
          <p:nvPr/>
        </p:nvSpPr>
        <p:spPr>
          <a:xfrm>
            <a:off x="4324341" y="3000176"/>
            <a:ext cx="5029218" cy="377026"/>
          </a:xfrm>
          <a:prstGeom prst="rect">
            <a:avLst/>
          </a:prstGeom>
        </p:spPr>
        <p:txBody>
          <a:bodyPr wrap="square">
            <a:spAutoFit/>
          </a:bodyPr>
          <a:lstStyle/>
          <a:p>
            <a:pPr algn="ctr" eaLnBrk="0" hangingPunct="0">
              <a:lnSpc>
                <a:spcPct val="150000"/>
              </a:lnSpc>
              <a:defRPr/>
            </a:pPr>
            <a:r>
              <a:rPr lang="zh-CN" altLang="en-US" sz="1400" dirty="0">
                <a:solidFill>
                  <a:prstClr val="black">
                    <a:lumMod val="65000"/>
                    <a:lumOff val="35000"/>
                  </a:prstClr>
                </a:solidFill>
                <a:cs typeface="+mn-ea"/>
                <a:sym typeface="+mn-lt"/>
              </a:rPr>
              <a:t>建设交通强国，要素畅通无阻</a:t>
            </a:r>
            <a:endParaRPr lang="en-US" altLang="zh-CN" sz="1400" dirty="0">
              <a:solidFill>
                <a:prstClr val="black">
                  <a:lumMod val="65000"/>
                  <a:lumOff val="35000"/>
                </a:prst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250" fill="hold"/>
                                        <p:tgtEl>
                                          <p:spTgt spid="17"/>
                                        </p:tgtEl>
                                        <p:attrNameLst>
                                          <p:attrName>ppt_x</p:attrName>
                                        </p:attrNameLst>
                                      </p:cBhvr>
                                      <p:tavLst>
                                        <p:tav tm="0">
                                          <p:val>
                                            <p:strVal val="#ppt_x"/>
                                          </p:val>
                                        </p:tav>
                                        <p:tav tm="100000">
                                          <p:val>
                                            <p:strVal val="#ppt_x"/>
                                          </p:val>
                                        </p:tav>
                                      </p:tavLst>
                                    </p:anim>
                                    <p:anim calcmode="lin" valueType="num">
                                      <p:cBhvr additive="base">
                                        <p:cTn id="13" dur="125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顶角 24"/>
          <p:cNvSpPr/>
          <p:nvPr/>
        </p:nvSpPr>
        <p:spPr>
          <a:xfrm>
            <a:off x="266700" y="1760146"/>
            <a:ext cx="11658600" cy="4535879"/>
          </a:xfrm>
          <a:prstGeom prst="round2SameRect">
            <a:avLst>
              <a:gd name="adj1" fmla="val 6600"/>
              <a:gd name="adj2" fmla="val 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grpSp>
        <p:nvGrpSpPr>
          <p:cNvPr id="2" name="组合 1"/>
          <p:cNvGrpSpPr/>
          <p:nvPr/>
        </p:nvGrpSpPr>
        <p:grpSpPr>
          <a:xfrm>
            <a:off x="209551" y="195450"/>
            <a:ext cx="6615692" cy="680849"/>
            <a:chOff x="171451" y="243075"/>
            <a:chExt cx="6615692" cy="680849"/>
          </a:xfrm>
        </p:grpSpPr>
        <p:sp>
          <p:nvSpPr>
            <p:cNvPr id="3" name="文本框 2"/>
            <p:cNvSpPr txBox="1"/>
            <p:nvPr/>
          </p:nvSpPr>
          <p:spPr>
            <a:xfrm>
              <a:off x="895351" y="321889"/>
              <a:ext cx="58917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文化企业</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31" name="组合 30"/>
          <p:cNvGrpSpPr/>
          <p:nvPr/>
        </p:nvGrpSpPr>
        <p:grpSpPr>
          <a:xfrm>
            <a:off x="1041276" y="1435249"/>
            <a:ext cx="9721080" cy="2091543"/>
            <a:chOff x="1041276" y="1435249"/>
            <a:chExt cx="9721080" cy="2091543"/>
          </a:xfrm>
          <a:solidFill>
            <a:srgbClr val="740003"/>
          </a:solidFill>
        </p:grpSpPr>
        <p:grpSp>
          <p:nvGrpSpPr>
            <p:cNvPr id="21" name="组合 20"/>
            <p:cNvGrpSpPr/>
            <p:nvPr/>
          </p:nvGrpSpPr>
          <p:grpSpPr>
            <a:xfrm>
              <a:off x="1041276" y="1453078"/>
              <a:ext cx="1744047" cy="2073714"/>
              <a:chOff x="1269876" y="1710253"/>
              <a:chExt cx="1744047" cy="2073714"/>
            </a:xfrm>
            <a:grpFill/>
          </p:grpSpPr>
          <p:grpSp>
            <p:nvGrpSpPr>
              <p:cNvPr id="5" name="组合 4"/>
              <p:cNvGrpSpPr/>
              <p:nvPr/>
            </p:nvGrpSpPr>
            <p:grpSpPr>
              <a:xfrm>
                <a:off x="1269876" y="1710253"/>
                <a:ext cx="1744047" cy="2073714"/>
                <a:chOff x="1487052" y="1862653"/>
                <a:chExt cx="1744047" cy="2073714"/>
              </a:xfrm>
              <a:grpFill/>
            </p:grpSpPr>
            <p:sp>
              <p:nvSpPr>
                <p:cNvPr id="6" name="Freeform 7"/>
                <p:cNvSpPr/>
                <p:nvPr/>
              </p:nvSpPr>
              <p:spPr bwMode="auto">
                <a:xfrm>
                  <a:off x="1487052" y="1862653"/>
                  <a:ext cx="469097" cy="307069"/>
                </a:xfrm>
                <a:custGeom>
                  <a:avLst/>
                  <a:gdLst>
                    <a:gd name="T0" fmla="*/ 283 w 283"/>
                    <a:gd name="T1" fmla="*/ 142 h 250"/>
                    <a:gd name="T2" fmla="*/ 141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19" y="0"/>
                        <a:pt x="141" y="0"/>
                      </a:cubicBezTo>
                      <a:cubicBezTo>
                        <a:pt x="63" y="0"/>
                        <a:pt x="0" y="63"/>
                        <a:pt x="0" y="142"/>
                      </a:cubicBezTo>
                      <a:cubicBezTo>
                        <a:pt x="0" y="250"/>
                        <a:pt x="0" y="250"/>
                        <a:pt x="0" y="250"/>
                      </a:cubicBezTo>
                      <a:cubicBezTo>
                        <a:pt x="283" y="250"/>
                        <a:pt x="283" y="250"/>
                        <a:pt x="283" y="250"/>
                      </a:cubicBezTo>
                      <a:lnTo>
                        <a:pt x="283"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7" name="Freeform 11"/>
                <p:cNvSpPr/>
                <p:nvPr/>
              </p:nvSpPr>
              <p:spPr bwMode="auto">
                <a:xfrm>
                  <a:off x="1719828" y="1862653"/>
                  <a:ext cx="1511271" cy="2073714"/>
                </a:xfrm>
                <a:custGeom>
                  <a:avLst/>
                  <a:gdLst>
                    <a:gd name="T0" fmla="*/ 911 w 911"/>
                    <a:gd name="T1" fmla="*/ 142 h 1248"/>
                    <a:gd name="T2" fmla="*/ 770 w 911"/>
                    <a:gd name="T3" fmla="*/ 0 h 1248"/>
                    <a:gd name="T4" fmla="*/ 0 w 911"/>
                    <a:gd name="T5" fmla="*/ 0 h 1248"/>
                    <a:gd name="T6" fmla="*/ 142 w 911"/>
                    <a:gd name="T7" fmla="*/ 142 h 1248"/>
                    <a:gd name="T8" fmla="*/ 142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8" y="0"/>
                        <a:pt x="770" y="0"/>
                      </a:cubicBezTo>
                      <a:cubicBezTo>
                        <a:pt x="0" y="0"/>
                        <a:pt x="0" y="0"/>
                        <a:pt x="0" y="0"/>
                      </a:cubicBezTo>
                      <a:cubicBezTo>
                        <a:pt x="78" y="0"/>
                        <a:pt x="142" y="63"/>
                        <a:pt x="142" y="142"/>
                      </a:cubicBezTo>
                      <a:cubicBezTo>
                        <a:pt x="142" y="1050"/>
                        <a:pt x="142" y="1050"/>
                        <a:pt x="142" y="1050"/>
                      </a:cubicBezTo>
                      <a:cubicBezTo>
                        <a:pt x="532" y="1248"/>
                        <a:pt x="532" y="1248"/>
                        <a:pt x="532" y="1248"/>
                      </a:cubicBezTo>
                      <a:cubicBezTo>
                        <a:pt x="911" y="1050"/>
                        <a:pt x="911" y="1050"/>
                        <a:pt x="911" y="1050"/>
                      </a:cubicBezTo>
                      <a:lnTo>
                        <a:pt x="911"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8" name="文本框 40"/>
              <p:cNvSpPr txBox="1"/>
              <p:nvPr/>
            </p:nvSpPr>
            <p:spPr>
              <a:xfrm>
                <a:off x="1915930" y="2394718"/>
                <a:ext cx="813043" cy="769441"/>
              </a:xfrm>
              <a:prstGeom prst="rect">
                <a:avLst/>
              </a:prstGeom>
              <a:grpFill/>
            </p:spPr>
            <p:txBody>
              <a:bodyPr wrap="none" rtlCol="0" anchor="ctr">
                <a:spAutoFit/>
              </a:bodyPr>
              <a:lstStyle/>
              <a:p>
                <a:r>
                  <a:rPr lang="en-US" altLang="zh-CN" sz="4400" dirty="0">
                    <a:solidFill>
                      <a:prstClr val="white"/>
                    </a:solidFill>
                    <a:cs typeface="+mn-ea"/>
                    <a:sym typeface="+mn-lt"/>
                  </a:rPr>
                  <a:t>01</a:t>
                </a:r>
              </a:p>
            </p:txBody>
          </p:sp>
        </p:grpSp>
        <p:grpSp>
          <p:nvGrpSpPr>
            <p:cNvPr id="23" name="组合 22"/>
            <p:cNvGrpSpPr/>
            <p:nvPr/>
          </p:nvGrpSpPr>
          <p:grpSpPr>
            <a:xfrm>
              <a:off x="3644798" y="1452260"/>
              <a:ext cx="1659148" cy="2073714"/>
              <a:chOff x="3868901" y="1709435"/>
              <a:chExt cx="1659148" cy="2073714"/>
            </a:xfrm>
            <a:grpFill/>
          </p:grpSpPr>
          <p:grpSp>
            <p:nvGrpSpPr>
              <p:cNvPr id="13" name="组合 12"/>
              <p:cNvGrpSpPr/>
              <p:nvPr/>
            </p:nvGrpSpPr>
            <p:grpSpPr>
              <a:xfrm>
                <a:off x="3868901" y="1709435"/>
                <a:ext cx="1659148" cy="2073714"/>
                <a:chOff x="3731461" y="1861835"/>
                <a:chExt cx="1659148" cy="2073714"/>
              </a:xfrm>
              <a:grpFill/>
            </p:grpSpPr>
            <p:sp>
              <p:nvSpPr>
                <p:cNvPr id="14" name="Freeform 5"/>
                <p:cNvSpPr/>
                <p:nvPr/>
              </p:nvSpPr>
              <p:spPr bwMode="auto">
                <a:xfrm>
                  <a:off x="3731461" y="1862652"/>
                  <a:ext cx="469097" cy="307069"/>
                </a:xfrm>
                <a:custGeom>
                  <a:avLst/>
                  <a:gdLst>
                    <a:gd name="T0" fmla="*/ 283 w 283"/>
                    <a:gd name="T1" fmla="*/ 142 h 250"/>
                    <a:gd name="T2" fmla="*/ 142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2" y="0"/>
                      </a:cubicBezTo>
                      <a:cubicBezTo>
                        <a:pt x="64" y="0"/>
                        <a:pt x="0" y="63"/>
                        <a:pt x="0" y="142"/>
                      </a:cubicBezTo>
                      <a:cubicBezTo>
                        <a:pt x="0" y="250"/>
                        <a:pt x="0" y="250"/>
                        <a:pt x="0" y="250"/>
                      </a:cubicBezTo>
                      <a:cubicBezTo>
                        <a:pt x="283" y="250"/>
                        <a:pt x="283" y="250"/>
                        <a:pt x="283" y="250"/>
                      </a:cubicBezTo>
                      <a:lnTo>
                        <a:pt x="283"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15" name="Freeform 9"/>
                <p:cNvSpPr/>
                <p:nvPr/>
              </p:nvSpPr>
              <p:spPr bwMode="auto">
                <a:xfrm>
                  <a:off x="3879338" y="1861835"/>
                  <a:ext cx="1511271" cy="2073714"/>
                </a:xfrm>
                <a:custGeom>
                  <a:avLst/>
                  <a:gdLst>
                    <a:gd name="T0" fmla="*/ 911 w 911"/>
                    <a:gd name="T1" fmla="*/ 142 h 1248"/>
                    <a:gd name="T2" fmla="*/ 769 w 911"/>
                    <a:gd name="T3" fmla="*/ 0 h 1248"/>
                    <a:gd name="T4" fmla="*/ 0 w 911"/>
                    <a:gd name="T5" fmla="*/ 0 h 1248"/>
                    <a:gd name="T6" fmla="*/ 141 w 911"/>
                    <a:gd name="T7" fmla="*/ 142 h 1248"/>
                    <a:gd name="T8" fmla="*/ 141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7" y="0"/>
                        <a:pt x="769" y="0"/>
                      </a:cubicBezTo>
                      <a:cubicBezTo>
                        <a:pt x="0" y="0"/>
                        <a:pt x="0" y="0"/>
                        <a:pt x="0" y="0"/>
                      </a:cubicBezTo>
                      <a:cubicBezTo>
                        <a:pt x="78" y="0"/>
                        <a:pt x="141" y="63"/>
                        <a:pt x="141" y="142"/>
                      </a:cubicBezTo>
                      <a:cubicBezTo>
                        <a:pt x="141" y="1050"/>
                        <a:pt x="141" y="1050"/>
                        <a:pt x="141" y="1050"/>
                      </a:cubicBezTo>
                      <a:cubicBezTo>
                        <a:pt x="532" y="1248"/>
                        <a:pt x="532" y="1248"/>
                        <a:pt x="532" y="1248"/>
                      </a:cubicBezTo>
                      <a:cubicBezTo>
                        <a:pt x="911" y="1050"/>
                        <a:pt x="911" y="1050"/>
                        <a:pt x="911" y="1050"/>
                      </a:cubicBezTo>
                      <a:lnTo>
                        <a:pt x="911"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16" name="文本框 56"/>
              <p:cNvSpPr txBox="1"/>
              <p:nvPr/>
            </p:nvSpPr>
            <p:spPr>
              <a:xfrm>
                <a:off x="4478685" y="2394718"/>
                <a:ext cx="813043" cy="769441"/>
              </a:xfrm>
              <a:prstGeom prst="rect">
                <a:avLst/>
              </a:prstGeom>
              <a:grpFill/>
            </p:spPr>
            <p:txBody>
              <a:bodyPr wrap="none" rtlCol="0" anchor="ctr">
                <a:spAutoFit/>
              </a:bodyPr>
              <a:lstStyle/>
              <a:p>
                <a:r>
                  <a:rPr lang="en-US" altLang="zh-CN" sz="4400" dirty="0">
                    <a:solidFill>
                      <a:prstClr val="white"/>
                    </a:solidFill>
                    <a:cs typeface="+mn-ea"/>
                    <a:sym typeface="+mn-lt"/>
                  </a:rPr>
                  <a:t>02</a:t>
                </a:r>
              </a:p>
            </p:txBody>
          </p:sp>
        </p:grpSp>
        <p:grpSp>
          <p:nvGrpSpPr>
            <p:cNvPr id="24" name="组合 23"/>
            <p:cNvGrpSpPr/>
            <p:nvPr/>
          </p:nvGrpSpPr>
          <p:grpSpPr>
            <a:xfrm>
              <a:off x="9015945" y="1435249"/>
              <a:ext cx="1746411" cy="2073714"/>
              <a:chOff x="9244545" y="1692424"/>
              <a:chExt cx="1746411" cy="2073714"/>
            </a:xfrm>
            <a:grpFill/>
          </p:grpSpPr>
          <p:grpSp>
            <p:nvGrpSpPr>
              <p:cNvPr id="17" name="组合 16"/>
              <p:cNvGrpSpPr/>
              <p:nvPr/>
            </p:nvGrpSpPr>
            <p:grpSpPr>
              <a:xfrm>
                <a:off x="9244545" y="1692424"/>
                <a:ext cx="1746411" cy="2073714"/>
                <a:chOff x="8951882" y="1844824"/>
                <a:chExt cx="1746411" cy="2073714"/>
              </a:xfrm>
              <a:grpFill/>
            </p:grpSpPr>
            <p:sp>
              <p:nvSpPr>
                <p:cNvPr id="18" name="Freeform 5"/>
                <p:cNvSpPr/>
                <p:nvPr/>
              </p:nvSpPr>
              <p:spPr bwMode="auto">
                <a:xfrm>
                  <a:off x="8951882" y="1844824"/>
                  <a:ext cx="469097" cy="324898"/>
                </a:xfrm>
                <a:custGeom>
                  <a:avLst/>
                  <a:gdLst>
                    <a:gd name="T0" fmla="*/ 283 w 283"/>
                    <a:gd name="T1" fmla="*/ 142 h 250"/>
                    <a:gd name="T2" fmla="*/ 142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2" y="0"/>
                      </a:cubicBezTo>
                      <a:cubicBezTo>
                        <a:pt x="64" y="0"/>
                        <a:pt x="0" y="63"/>
                        <a:pt x="0" y="142"/>
                      </a:cubicBezTo>
                      <a:cubicBezTo>
                        <a:pt x="0" y="250"/>
                        <a:pt x="0" y="250"/>
                        <a:pt x="0" y="250"/>
                      </a:cubicBezTo>
                      <a:cubicBezTo>
                        <a:pt x="283" y="250"/>
                        <a:pt x="283" y="250"/>
                        <a:pt x="283" y="250"/>
                      </a:cubicBezTo>
                      <a:lnTo>
                        <a:pt x="283"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sp>
              <p:nvSpPr>
                <p:cNvPr id="19" name="Freeform 9"/>
                <p:cNvSpPr/>
                <p:nvPr/>
              </p:nvSpPr>
              <p:spPr bwMode="auto">
                <a:xfrm>
                  <a:off x="9187022" y="1844824"/>
                  <a:ext cx="1511271" cy="2073714"/>
                </a:xfrm>
                <a:custGeom>
                  <a:avLst/>
                  <a:gdLst>
                    <a:gd name="T0" fmla="*/ 911 w 911"/>
                    <a:gd name="T1" fmla="*/ 142 h 1248"/>
                    <a:gd name="T2" fmla="*/ 769 w 911"/>
                    <a:gd name="T3" fmla="*/ 0 h 1248"/>
                    <a:gd name="T4" fmla="*/ 0 w 911"/>
                    <a:gd name="T5" fmla="*/ 0 h 1248"/>
                    <a:gd name="T6" fmla="*/ 141 w 911"/>
                    <a:gd name="T7" fmla="*/ 142 h 1248"/>
                    <a:gd name="T8" fmla="*/ 141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7" y="0"/>
                        <a:pt x="769" y="0"/>
                      </a:cubicBezTo>
                      <a:cubicBezTo>
                        <a:pt x="0" y="0"/>
                        <a:pt x="0" y="0"/>
                        <a:pt x="0" y="0"/>
                      </a:cubicBezTo>
                      <a:cubicBezTo>
                        <a:pt x="78" y="0"/>
                        <a:pt x="141" y="63"/>
                        <a:pt x="141" y="142"/>
                      </a:cubicBezTo>
                      <a:cubicBezTo>
                        <a:pt x="141" y="1050"/>
                        <a:pt x="141" y="1050"/>
                        <a:pt x="141" y="1050"/>
                      </a:cubicBezTo>
                      <a:cubicBezTo>
                        <a:pt x="532" y="1248"/>
                        <a:pt x="532" y="1248"/>
                        <a:pt x="532" y="1248"/>
                      </a:cubicBezTo>
                      <a:cubicBezTo>
                        <a:pt x="911" y="1050"/>
                        <a:pt x="911" y="1050"/>
                        <a:pt x="911" y="1050"/>
                      </a:cubicBezTo>
                      <a:lnTo>
                        <a:pt x="911" y="1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cs typeface="+mn-ea"/>
                    <a:sym typeface="+mn-lt"/>
                  </a:endParaRPr>
                </a:p>
              </p:txBody>
            </p:sp>
          </p:grpSp>
          <p:sp>
            <p:nvSpPr>
              <p:cNvPr id="20" name="文本框 64"/>
              <p:cNvSpPr txBox="1"/>
              <p:nvPr/>
            </p:nvSpPr>
            <p:spPr>
              <a:xfrm>
                <a:off x="9868642" y="2376889"/>
                <a:ext cx="813043" cy="769441"/>
              </a:xfrm>
              <a:prstGeom prst="rect">
                <a:avLst/>
              </a:prstGeom>
              <a:grpFill/>
            </p:spPr>
            <p:txBody>
              <a:bodyPr wrap="none" rtlCol="0" anchor="ctr">
                <a:spAutoFit/>
              </a:bodyPr>
              <a:lstStyle/>
              <a:p>
                <a:r>
                  <a:rPr lang="en-US" altLang="zh-CN" sz="4400" dirty="0">
                    <a:solidFill>
                      <a:prstClr val="white"/>
                    </a:solidFill>
                    <a:cs typeface="+mn-ea"/>
                    <a:sym typeface="+mn-lt"/>
                  </a:rPr>
                  <a:t>03</a:t>
                </a:r>
              </a:p>
            </p:txBody>
          </p:sp>
        </p:grpSp>
      </p:grpSp>
      <p:sp>
        <p:nvSpPr>
          <p:cNvPr id="26" name="Text Placeholder 6"/>
          <p:cNvSpPr txBox="1"/>
          <p:nvPr/>
        </p:nvSpPr>
        <p:spPr>
          <a:xfrm>
            <a:off x="959365"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buNone/>
              <a:defRPr/>
            </a:pPr>
            <a:r>
              <a:rPr lang="zh-CN" altLang="en-US" sz="1600" dirty="0">
                <a:solidFill>
                  <a:schemeClr val="tx1">
                    <a:lumMod val="65000"/>
                    <a:lumOff val="35000"/>
                  </a:schemeClr>
                </a:solidFill>
                <a:cs typeface="+mn-ea"/>
                <a:sym typeface="+mn-lt"/>
              </a:rPr>
              <a:t>全省规模以上文化企业近万家，数量比十三五初期增长约</a:t>
            </a:r>
            <a:r>
              <a:rPr lang="en-US" altLang="zh-CN" sz="1600" dirty="0">
                <a:solidFill>
                  <a:schemeClr val="tx1">
                    <a:lumMod val="65000"/>
                    <a:lumOff val="35000"/>
                  </a:schemeClr>
                </a:solidFill>
                <a:cs typeface="+mn-ea"/>
                <a:sym typeface="+mn-lt"/>
              </a:rPr>
              <a:t>50%</a:t>
            </a:r>
            <a:endParaRPr lang="zh-CN" altLang="en-US" sz="1600" dirty="0">
              <a:solidFill>
                <a:schemeClr val="tx1">
                  <a:lumMod val="65000"/>
                  <a:lumOff val="35000"/>
                </a:schemeClr>
              </a:solidFill>
              <a:cs typeface="+mn-ea"/>
              <a:sym typeface="+mn-lt"/>
            </a:endParaRPr>
          </a:p>
        </p:txBody>
      </p:sp>
      <p:sp>
        <p:nvSpPr>
          <p:cNvPr id="29" name="Text Placeholder 6"/>
          <p:cNvSpPr txBox="1"/>
          <p:nvPr/>
        </p:nvSpPr>
        <p:spPr>
          <a:xfrm>
            <a:off x="3464100" y="3568165"/>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1600" dirty="0">
                <a:solidFill>
                  <a:schemeClr val="tx1">
                    <a:lumMod val="65000"/>
                    <a:lumOff val="35000"/>
                  </a:schemeClr>
                </a:solidFill>
                <a:cs typeface="+mn-ea"/>
                <a:sym typeface="+mn-lt"/>
              </a:rPr>
              <a:t>全省文化产品和服务出口约占全国</a:t>
            </a:r>
            <a:r>
              <a:rPr lang="en-US" altLang="zh-CN" sz="1600" dirty="0">
                <a:solidFill>
                  <a:schemeClr val="tx1">
                    <a:lumMod val="65000"/>
                    <a:lumOff val="35000"/>
                  </a:schemeClr>
                </a:solidFill>
                <a:cs typeface="+mn-ea"/>
                <a:sym typeface="+mn-lt"/>
              </a:rPr>
              <a:t>2/5</a:t>
            </a:r>
            <a:r>
              <a:rPr lang="zh-CN" altLang="en-US" sz="1600" dirty="0">
                <a:solidFill>
                  <a:schemeClr val="tx1">
                    <a:lumMod val="65000"/>
                    <a:lumOff val="35000"/>
                  </a:schemeClr>
                </a:solidFill>
                <a:cs typeface="+mn-ea"/>
                <a:sym typeface="+mn-lt"/>
              </a:rPr>
              <a:t>，出口覆盖</a:t>
            </a:r>
            <a:r>
              <a:rPr lang="en-US" altLang="zh-CN" sz="1600" dirty="0">
                <a:solidFill>
                  <a:schemeClr val="tx1">
                    <a:lumMod val="65000"/>
                    <a:lumOff val="35000"/>
                  </a:schemeClr>
                </a:solidFill>
                <a:cs typeface="+mn-ea"/>
                <a:sym typeface="+mn-lt"/>
              </a:rPr>
              <a:t>160</a:t>
            </a:r>
            <a:r>
              <a:rPr lang="zh-CN" altLang="en-US" sz="1600" dirty="0">
                <a:solidFill>
                  <a:schemeClr val="tx1">
                    <a:lumMod val="65000"/>
                    <a:lumOff val="35000"/>
                  </a:schemeClr>
                </a:solidFill>
                <a:cs typeface="+mn-ea"/>
                <a:sym typeface="+mn-lt"/>
              </a:rPr>
              <a:t>多个国家和地区</a:t>
            </a:r>
            <a:endParaRPr kumimoji="0" lang="zh-CN" altLang="en-US" sz="16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0" name="Text Placeholder 6"/>
          <p:cNvSpPr txBox="1"/>
          <p:nvPr/>
        </p:nvSpPr>
        <p:spPr>
          <a:xfrm>
            <a:off x="8936656" y="3667700"/>
            <a:ext cx="2394006" cy="2074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zh-CN" altLang="en-US" sz="1600" dirty="0">
                <a:solidFill>
                  <a:schemeClr val="tx1">
                    <a:lumMod val="65000"/>
                    <a:lumOff val="35000"/>
                  </a:schemeClr>
                </a:solidFill>
                <a:cs typeface="+mn-ea"/>
                <a:sym typeface="+mn-lt"/>
              </a:rPr>
              <a:t>建成文化产业园区基地</a:t>
            </a:r>
            <a:r>
              <a:rPr lang="en-US" altLang="zh-CN" sz="1600" dirty="0">
                <a:solidFill>
                  <a:schemeClr val="tx1">
                    <a:lumMod val="65000"/>
                    <a:lumOff val="35000"/>
                  </a:schemeClr>
                </a:solidFill>
                <a:cs typeface="+mn-ea"/>
                <a:sym typeface="+mn-lt"/>
              </a:rPr>
              <a:t>300</a:t>
            </a:r>
            <a:r>
              <a:rPr lang="zh-CN" altLang="en-US" sz="1600" dirty="0">
                <a:solidFill>
                  <a:schemeClr val="tx1">
                    <a:lumMod val="65000"/>
                    <a:lumOff val="35000"/>
                  </a:schemeClr>
                </a:solidFill>
                <a:cs typeface="+mn-ea"/>
                <a:sym typeface="+mn-lt"/>
              </a:rPr>
              <a:t>多个，创建</a:t>
            </a:r>
            <a:r>
              <a:rPr lang="en-US" altLang="zh-CN" sz="1600" dirty="0">
                <a:solidFill>
                  <a:schemeClr val="tx1">
                    <a:lumMod val="65000"/>
                    <a:lumOff val="35000"/>
                  </a:schemeClr>
                </a:solidFill>
                <a:cs typeface="+mn-ea"/>
                <a:sym typeface="+mn-lt"/>
              </a:rPr>
              <a:t>8</a:t>
            </a:r>
            <a:r>
              <a:rPr lang="zh-CN" altLang="en-US" sz="1600" dirty="0">
                <a:solidFill>
                  <a:schemeClr val="tx1">
                    <a:lumMod val="65000"/>
                    <a:lumOff val="35000"/>
                  </a:schemeClr>
                </a:solidFill>
                <a:cs typeface="+mn-ea"/>
                <a:sym typeface="+mn-lt"/>
              </a:rPr>
              <a:t>家国家级文化与科技融合示范基地、</a:t>
            </a:r>
            <a:r>
              <a:rPr lang="en-US" altLang="zh-CN" sz="1600" dirty="0">
                <a:solidFill>
                  <a:schemeClr val="tx1">
                    <a:lumMod val="65000"/>
                    <a:lumOff val="35000"/>
                  </a:schemeClr>
                </a:solidFill>
                <a:cs typeface="+mn-ea"/>
                <a:sym typeface="+mn-lt"/>
              </a:rPr>
              <a:t>3</a:t>
            </a:r>
            <a:r>
              <a:rPr lang="zh-CN" altLang="en-US" sz="1600" dirty="0">
                <a:solidFill>
                  <a:schemeClr val="tx1">
                    <a:lumMod val="65000"/>
                    <a:lumOff val="35000"/>
                  </a:schemeClr>
                </a:solidFill>
                <a:cs typeface="+mn-ea"/>
                <a:sym typeface="+mn-lt"/>
              </a:rPr>
              <a:t>家国家级对外文化贸易基地</a:t>
            </a:r>
            <a:endParaRPr kumimoji="0" lang="zh-CN" altLang="en-US" sz="16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2052" name="Picture 4">
            <a:extLst>
              <a:ext uri="{FF2B5EF4-FFF2-40B4-BE49-F238E27FC236}">
                <a16:creationId xmlns:a16="http://schemas.microsoft.com/office/drawing/2014/main" id="{391CF460-A07E-4DC5-9D72-9D3E65F206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169043" y="1784601"/>
            <a:ext cx="2767613" cy="29213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C30A1382-8866-4011-9425-C26DBC015464}"/>
              </a:ext>
            </a:extLst>
          </p:cNvPr>
          <p:cNvPicPr>
            <a:picLocks noChangeAspect="1" noChangeArrowheads="1"/>
          </p:cNvPicPr>
          <p:nvPr/>
        </p:nvPicPr>
        <p:blipFill rotWithShape="1">
          <a:blip r:embed="rId4" cstate="email">
            <a:clrChange>
              <a:clrFrom>
                <a:srgbClr val="FFFAFF"/>
              </a:clrFrom>
              <a:clrTo>
                <a:srgbClr val="FFFAFF">
                  <a:alpha val="0"/>
                </a:srgbClr>
              </a:clrTo>
            </a:clrChange>
            <a:extLst>
              <a:ext uri="{28A0092B-C50C-407E-A947-70E740481C1C}">
                <a14:useLocalDpi xmlns:a14="http://schemas.microsoft.com/office/drawing/2010/main"/>
              </a:ext>
            </a:extLst>
          </a:blip>
          <a:srcRect/>
          <a:stretch/>
        </p:blipFill>
        <p:spPr bwMode="auto">
          <a:xfrm>
            <a:off x="1179575" y="4826503"/>
            <a:ext cx="4764025" cy="1914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98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1+#ppt_w/2"/>
                                          </p:val>
                                        </p:tav>
                                        <p:tav tm="100000">
                                          <p:val>
                                            <p:strVal val="#ppt_x"/>
                                          </p:val>
                                        </p:tav>
                                      </p:tavLst>
                                    </p:anim>
                                    <p:anim calcmode="lin" valueType="num">
                                      <p:cBhvr additive="base">
                                        <p:cTn id="8" dur="1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500" fill="hold"/>
                                        <p:tgtEl>
                                          <p:spTgt spid="26"/>
                                        </p:tgtEl>
                                        <p:attrNameLst>
                                          <p:attrName>ppt_x</p:attrName>
                                        </p:attrNameLst>
                                      </p:cBhvr>
                                      <p:tavLst>
                                        <p:tav tm="0">
                                          <p:val>
                                            <p:strVal val="#ppt_x"/>
                                          </p:val>
                                        </p:tav>
                                        <p:tav tm="100000">
                                          <p:val>
                                            <p:strVal val="#ppt_x"/>
                                          </p:val>
                                        </p:tav>
                                      </p:tavLst>
                                    </p:anim>
                                    <p:anim calcmode="lin" valueType="num">
                                      <p:cBhvr additive="base">
                                        <p:cTn id="13" dur="1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4" decel="10000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500" fill="hold"/>
                                        <p:tgtEl>
                                          <p:spTgt spid="29"/>
                                        </p:tgtEl>
                                        <p:attrNameLst>
                                          <p:attrName>ppt_x</p:attrName>
                                        </p:attrNameLst>
                                      </p:cBhvr>
                                      <p:tavLst>
                                        <p:tav tm="0">
                                          <p:val>
                                            <p:strVal val="#ppt_x"/>
                                          </p:val>
                                        </p:tav>
                                        <p:tav tm="100000">
                                          <p:val>
                                            <p:strVal val="#ppt_x"/>
                                          </p:val>
                                        </p:tav>
                                      </p:tavLst>
                                    </p:anim>
                                    <p:anim calcmode="lin" valueType="num">
                                      <p:cBhvr additive="base">
                                        <p:cTn id="24" dur="150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5500"/>
                            </p:stCondLst>
                            <p:childTnLst>
                              <p:par>
                                <p:cTn id="26" presetID="10" presetClass="entr" presetSubtype="0" fill="hold" nodeType="after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fade">
                                      <p:cBhvr>
                                        <p:cTn id="28" dur="500"/>
                                        <p:tgtEl>
                                          <p:spTgt spid="11266"/>
                                        </p:tgtEl>
                                      </p:cBhvr>
                                    </p:animEffect>
                                  </p:childTnLst>
                                </p:cTn>
                              </p:par>
                            </p:childTnLst>
                          </p:cTn>
                        </p:par>
                        <p:par>
                          <p:cTn id="29" fill="hold">
                            <p:stCondLst>
                              <p:cond delay="6000"/>
                            </p:stCondLst>
                            <p:childTnLst>
                              <p:par>
                                <p:cTn id="30" presetID="2" presetClass="entr" presetSubtype="4" decel="10000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500" fill="hold"/>
                                        <p:tgtEl>
                                          <p:spTgt spid="30"/>
                                        </p:tgtEl>
                                        <p:attrNameLst>
                                          <p:attrName>ppt_x</p:attrName>
                                        </p:attrNameLst>
                                      </p:cBhvr>
                                      <p:tavLst>
                                        <p:tav tm="0">
                                          <p:val>
                                            <p:strVal val="#ppt_x"/>
                                          </p:val>
                                        </p:tav>
                                        <p:tav tm="100000">
                                          <p:val>
                                            <p:strVal val="#ppt_x"/>
                                          </p:val>
                                        </p:tav>
                                      </p:tavLst>
                                    </p:anim>
                                    <p:anim calcmode="lin" valueType="num">
                                      <p:cBhvr additive="base">
                                        <p:cTn id="33" dur="1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流媒产业</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5" name="组合 4"/>
          <p:cNvGrpSpPr/>
          <p:nvPr/>
        </p:nvGrpSpPr>
        <p:grpSpPr>
          <a:xfrm>
            <a:off x="4679552" y="2799683"/>
            <a:ext cx="3217642" cy="3217642"/>
            <a:chOff x="4320346" y="2829197"/>
            <a:chExt cx="3551308" cy="3551308"/>
          </a:xfrm>
        </p:grpSpPr>
        <p:sp>
          <p:nvSpPr>
            <p:cNvPr id="6" name="椭圆 5"/>
            <p:cNvSpPr/>
            <p:nvPr/>
          </p:nvSpPr>
          <p:spPr>
            <a:xfrm>
              <a:off x="4320346" y="2829197"/>
              <a:ext cx="3551308" cy="3551308"/>
            </a:xfrm>
            <a:prstGeom prst="ellipse">
              <a:avLst/>
            </a:prstGeom>
            <a:solidFill>
              <a:srgbClr val="E8010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0" b="1" i="0" u="none" strike="noStrike" kern="0" cap="none" spc="0" normalizeH="0" baseline="0" noProof="0" dirty="0">
                <a:ln>
                  <a:noFill/>
                </a:ln>
                <a:solidFill>
                  <a:prstClr val="white"/>
                </a:solidFill>
                <a:effectLst/>
                <a:uLnTx/>
                <a:uFillTx/>
                <a:cs typeface="+mn-ea"/>
                <a:sym typeface="+mn-lt"/>
              </a:endParaRP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20346" y="2829197"/>
              <a:ext cx="3551308" cy="3551308"/>
            </a:xfrm>
            <a:custGeom>
              <a:avLst/>
              <a:gdLst>
                <a:gd name="connsiteX0" fmla="*/ 1775654 w 3551308"/>
                <a:gd name="connsiteY0" fmla="*/ 0 h 3551308"/>
                <a:gd name="connsiteX1" fmla="*/ 3551308 w 3551308"/>
                <a:gd name="connsiteY1" fmla="*/ 1775654 h 3551308"/>
                <a:gd name="connsiteX2" fmla="*/ 1775654 w 3551308"/>
                <a:gd name="connsiteY2" fmla="*/ 3551308 h 3551308"/>
                <a:gd name="connsiteX3" fmla="*/ 0 w 3551308"/>
                <a:gd name="connsiteY3" fmla="*/ 1775654 h 3551308"/>
                <a:gd name="connsiteX4" fmla="*/ 1775654 w 3551308"/>
                <a:gd name="connsiteY4" fmla="*/ 0 h 3551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308" h="3551308">
                  <a:moveTo>
                    <a:pt x="1775654" y="0"/>
                  </a:moveTo>
                  <a:cubicBezTo>
                    <a:pt x="2756321" y="0"/>
                    <a:pt x="3551308" y="794987"/>
                    <a:pt x="3551308" y="1775654"/>
                  </a:cubicBezTo>
                  <a:cubicBezTo>
                    <a:pt x="3551308" y="2756321"/>
                    <a:pt x="2756321" y="3551308"/>
                    <a:pt x="1775654" y="3551308"/>
                  </a:cubicBezTo>
                  <a:cubicBezTo>
                    <a:pt x="794987" y="3551308"/>
                    <a:pt x="0" y="2756321"/>
                    <a:pt x="0" y="1775654"/>
                  </a:cubicBezTo>
                  <a:cubicBezTo>
                    <a:pt x="0" y="794987"/>
                    <a:pt x="794987" y="0"/>
                    <a:pt x="1775654" y="0"/>
                  </a:cubicBezTo>
                  <a:close/>
                </a:path>
              </a:pathLst>
            </a:custGeom>
          </p:spPr>
        </p:pic>
      </p:grpSp>
      <p:grpSp>
        <p:nvGrpSpPr>
          <p:cNvPr id="18" name="组合 17"/>
          <p:cNvGrpSpPr/>
          <p:nvPr/>
        </p:nvGrpSpPr>
        <p:grpSpPr>
          <a:xfrm>
            <a:off x="3054625" y="1788198"/>
            <a:ext cx="6082750" cy="2980293"/>
            <a:chOff x="2644155" y="2092996"/>
            <a:chExt cx="6918188" cy="3389623"/>
          </a:xfrm>
        </p:grpSpPr>
        <p:sp>
          <p:nvSpPr>
            <p:cNvPr id="19" name="椭圆 18"/>
            <p:cNvSpPr/>
            <p:nvPr/>
          </p:nvSpPr>
          <p:spPr>
            <a:xfrm>
              <a:off x="2644155" y="4466740"/>
              <a:ext cx="1015879" cy="1015879"/>
            </a:xfrm>
            <a:prstGeom prst="ellipse">
              <a:avLst/>
            </a:prstGeom>
            <a:solidFill>
              <a:srgbClr val="740003"/>
            </a:solidFill>
            <a:ln w="285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02</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20" name="椭圆 19"/>
            <p:cNvSpPr/>
            <p:nvPr/>
          </p:nvSpPr>
          <p:spPr>
            <a:xfrm>
              <a:off x="3944957" y="2092996"/>
              <a:ext cx="1015879" cy="1015879"/>
            </a:xfrm>
            <a:prstGeom prst="ellipse">
              <a:avLst/>
            </a:prstGeom>
            <a:solidFill>
              <a:srgbClr val="740003"/>
            </a:solidFill>
            <a:ln w="285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01</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21" name="椭圆 20"/>
            <p:cNvSpPr/>
            <p:nvPr/>
          </p:nvSpPr>
          <p:spPr>
            <a:xfrm>
              <a:off x="7231249" y="2092996"/>
              <a:ext cx="1015879" cy="1015879"/>
            </a:xfrm>
            <a:prstGeom prst="ellipse">
              <a:avLst/>
            </a:prstGeom>
            <a:solidFill>
              <a:srgbClr val="740003"/>
            </a:solidFill>
            <a:ln w="285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03</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22" name="椭圆 21"/>
            <p:cNvSpPr/>
            <p:nvPr/>
          </p:nvSpPr>
          <p:spPr>
            <a:xfrm>
              <a:off x="8546464" y="4466740"/>
              <a:ext cx="1015879" cy="1015879"/>
            </a:xfrm>
            <a:prstGeom prst="ellipse">
              <a:avLst/>
            </a:prstGeom>
            <a:solidFill>
              <a:srgbClr val="740003"/>
            </a:solidFill>
            <a:ln w="285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04</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grpSp>
      <p:sp>
        <p:nvSpPr>
          <p:cNvPr id="23" name="矩形 47"/>
          <p:cNvSpPr>
            <a:spLocks noChangeArrowheads="1"/>
          </p:cNvSpPr>
          <p:nvPr/>
        </p:nvSpPr>
        <p:spPr bwMode="auto">
          <a:xfrm>
            <a:off x="8062996" y="1579889"/>
            <a:ext cx="3262731" cy="115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nSpc>
                <a:spcPct val="150000"/>
              </a:lnSpc>
              <a:spcBef>
                <a:spcPts val="0"/>
              </a:spcBef>
              <a:buNone/>
              <a:defRPr/>
            </a:pPr>
            <a:r>
              <a:rPr lang="zh-CN" altLang="en-US" sz="1600" kern="0" dirty="0">
                <a:solidFill>
                  <a:prstClr val="black">
                    <a:lumMod val="75000"/>
                    <a:lumOff val="25000"/>
                  </a:prstClr>
                </a:solidFill>
                <a:latin typeface="+mn-lt"/>
                <a:ea typeface="+mn-ea"/>
                <a:cs typeface="+mn-ea"/>
                <a:sym typeface="+mn-lt"/>
              </a:rPr>
              <a:t>拥有</a:t>
            </a:r>
            <a:r>
              <a:rPr lang="en-US" altLang="zh-CN" sz="1600" kern="0" dirty="0">
                <a:solidFill>
                  <a:prstClr val="black">
                    <a:lumMod val="75000"/>
                    <a:lumOff val="25000"/>
                  </a:prstClr>
                </a:solidFill>
                <a:latin typeface="+mn-lt"/>
                <a:ea typeface="+mn-ea"/>
                <a:cs typeface="+mn-ea"/>
                <a:sym typeface="+mn-lt"/>
              </a:rPr>
              <a:t>4</a:t>
            </a:r>
            <a:r>
              <a:rPr lang="zh-CN" altLang="en-US" sz="1600" kern="0" dirty="0">
                <a:solidFill>
                  <a:prstClr val="black">
                    <a:lumMod val="75000"/>
                    <a:lumOff val="25000"/>
                  </a:prstClr>
                </a:solidFill>
                <a:latin typeface="+mn-lt"/>
                <a:ea typeface="+mn-ea"/>
                <a:cs typeface="+mn-ea"/>
                <a:sym typeface="+mn-lt"/>
              </a:rPr>
              <a:t>家头部视频平台，</a:t>
            </a:r>
            <a:r>
              <a:rPr lang="en-US" altLang="zh-CN" sz="1600" kern="0" dirty="0">
                <a:solidFill>
                  <a:prstClr val="black">
                    <a:lumMod val="75000"/>
                    <a:lumOff val="25000"/>
                  </a:prstClr>
                </a:solidFill>
                <a:latin typeface="+mn-lt"/>
                <a:ea typeface="+mn-ea"/>
                <a:cs typeface="+mn-ea"/>
                <a:sym typeface="+mn-lt"/>
              </a:rPr>
              <a:t>3</a:t>
            </a:r>
            <a:r>
              <a:rPr lang="zh-CN" altLang="en-US" sz="1600" kern="0" dirty="0">
                <a:solidFill>
                  <a:prstClr val="black">
                    <a:lumMod val="75000"/>
                    <a:lumOff val="25000"/>
                  </a:prstClr>
                </a:solidFill>
                <a:latin typeface="+mn-lt"/>
                <a:ea typeface="+mn-ea"/>
                <a:cs typeface="+mn-ea"/>
                <a:sym typeface="+mn-lt"/>
              </a:rPr>
              <a:t>家头部音频平台，其中腾讯音乐占据中国数字音乐七成以上市场份额</a:t>
            </a:r>
          </a:p>
        </p:txBody>
      </p:sp>
      <p:sp>
        <p:nvSpPr>
          <p:cNvPr id="24" name="矩形 47"/>
          <p:cNvSpPr>
            <a:spLocks noChangeArrowheads="1"/>
          </p:cNvSpPr>
          <p:nvPr/>
        </p:nvSpPr>
        <p:spPr bwMode="auto">
          <a:xfrm>
            <a:off x="9201986" y="3873753"/>
            <a:ext cx="2572920" cy="78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nSpc>
                <a:spcPct val="150000"/>
              </a:lnSpc>
              <a:spcBef>
                <a:spcPts val="0"/>
              </a:spcBef>
              <a:buNone/>
              <a:defRPr/>
            </a:pPr>
            <a:r>
              <a:rPr lang="zh-CN" altLang="en-US" sz="1600" kern="0" dirty="0">
                <a:solidFill>
                  <a:prstClr val="black">
                    <a:lumMod val="75000"/>
                    <a:lumOff val="25000"/>
                  </a:prstClr>
                </a:solidFill>
                <a:latin typeface="+mn-lt"/>
                <a:ea typeface="+mn-ea"/>
                <a:cs typeface="+mn-ea"/>
                <a:sym typeface="+mn-lt"/>
              </a:rPr>
              <a:t>动漫游戏产业总产值超百亿，约占全国份额</a:t>
            </a:r>
            <a:r>
              <a:rPr lang="en-US" altLang="zh-CN" sz="1600" kern="0" dirty="0">
                <a:solidFill>
                  <a:prstClr val="black">
                    <a:lumMod val="75000"/>
                    <a:lumOff val="25000"/>
                  </a:prstClr>
                </a:solidFill>
                <a:latin typeface="+mn-lt"/>
                <a:ea typeface="+mn-ea"/>
                <a:cs typeface="+mn-ea"/>
                <a:sym typeface="+mn-lt"/>
              </a:rPr>
              <a:t>1/5</a:t>
            </a:r>
            <a:endParaRPr kumimoji="0" lang="zh-CN" altLang="en-US" sz="16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25" name="矩形 47"/>
          <p:cNvSpPr>
            <a:spLocks noChangeArrowheads="1"/>
          </p:cNvSpPr>
          <p:nvPr/>
        </p:nvSpPr>
        <p:spPr bwMode="auto">
          <a:xfrm>
            <a:off x="834189" y="1579889"/>
            <a:ext cx="3270487" cy="78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r">
              <a:lnSpc>
                <a:spcPct val="150000"/>
              </a:lnSpc>
              <a:spcBef>
                <a:spcPts val="0"/>
              </a:spcBef>
              <a:buNone/>
              <a:defRPr/>
            </a:pPr>
            <a:r>
              <a:rPr lang="en-US" altLang="zh-CN" sz="1600" kern="0" dirty="0">
                <a:solidFill>
                  <a:prstClr val="black">
                    <a:lumMod val="75000"/>
                    <a:lumOff val="25000"/>
                  </a:prstClr>
                </a:solidFill>
                <a:latin typeface="+mn-lt"/>
                <a:ea typeface="+mn-ea"/>
                <a:cs typeface="+mn-ea"/>
                <a:sym typeface="+mn-lt"/>
              </a:rPr>
              <a:t>2021</a:t>
            </a:r>
            <a:r>
              <a:rPr lang="zh-CN" altLang="en-US" sz="1600" kern="0" dirty="0">
                <a:solidFill>
                  <a:prstClr val="black">
                    <a:lumMod val="75000"/>
                    <a:lumOff val="25000"/>
                  </a:prstClr>
                </a:solidFill>
                <a:latin typeface="+mn-lt"/>
                <a:ea typeface="+mn-ea"/>
                <a:cs typeface="+mn-ea"/>
                <a:sym typeface="+mn-lt"/>
              </a:rPr>
              <a:t>年重点网络电视剧规划备案</a:t>
            </a:r>
            <a:r>
              <a:rPr lang="en-US" altLang="zh-CN" sz="1600" kern="0" dirty="0">
                <a:solidFill>
                  <a:prstClr val="black">
                    <a:lumMod val="75000"/>
                    <a:lumOff val="25000"/>
                  </a:prstClr>
                </a:solidFill>
                <a:latin typeface="+mn-lt"/>
                <a:ea typeface="+mn-ea"/>
                <a:cs typeface="+mn-ea"/>
                <a:sym typeface="+mn-lt"/>
              </a:rPr>
              <a:t>1585</a:t>
            </a:r>
            <a:r>
              <a:rPr lang="zh-CN" altLang="en-US" sz="1600" kern="0" dirty="0">
                <a:solidFill>
                  <a:prstClr val="black">
                    <a:lumMod val="75000"/>
                    <a:lumOff val="25000"/>
                  </a:prstClr>
                </a:solidFill>
                <a:latin typeface="+mn-lt"/>
                <a:ea typeface="+mn-ea"/>
                <a:cs typeface="+mn-ea"/>
                <a:sym typeface="+mn-lt"/>
              </a:rPr>
              <a:t>部，增长率达</a:t>
            </a:r>
            <a:r>
              <a:rPr lang="en-US" altLang="zh-CN" sz="1600" kern="0" dirty="0">
                <a:solidFill>
                  <a:prstClr val="black">
                    <a:lumMod val="75000"/>
                    <a:lumOff val="25000"/>
                  </a:prstClr>
                </a:solidFill>
                <a:latin typeface="+mn-lt"/>
                <a:ea typeface="+mn-ea"/>
                <a:cs typeface="+mn-ea"/>
                <a:sym typeface="+mn-lt"/>
              </a:rPr>
              <a:t>105%</a:t>
            </a:r>
            <a:endParaRPr kumimoji="0" lang="zh-CN" altLang="en-US" sz="16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endParaRPr>
          </a:p>
        </p:txBody>
      </p:sp>
      <p:sp>
        <p:nvSpPr>
          <p:cNvPr id="26" name="矩形 47"/>
          <p:cNvSpPr>
            <a:spLocks noChangeArrowheads="1"/>
          </p:cNvSpPr>
          <p:nvPr/>
        </p:nvSpPr>
        <p:spPr bwMode="auto">
          <a:xfrm>
            <a:off x="497305" y="3873753"/>
            <a:ext cx="2436297" cy="18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r">
              <a:lnSpc>
                <a:spcPct val="150000"/>
              </a:lnSpc>
              <a:spcBef>
                <a:spcPts val="0"/>
              </a:spcBef>
              <a:buNone/>
              <a:defRPr/>
            </a:pPr>
            <a:r>
              <a:rPr lang="en-US" altLang="zh-CN" sz="1600" kern="0" dirty="0">
                <a:solidFill>
                  <a:prstClr val="black">
                    <a:lumMod val="75000"/>
                    <a:lumOff val="25000"/>
                  </a:prstClr>
                </a:solidFill>
                <a:latin typeface="+mn-lt"/>
                <a:ea typeface="+mn-ea"/>
                <a:cs typeface="+mn-ea"/>
                <a:sym typeface="+mn-lt"/>
              </a:rPr>
              <a:t>152</a:t>
            </a:r>
            <a:r>
              <a:rPr lang="zh-CN" altLang="en-US" sz="1600" kern="0" dirty="0">
                <a:solidFill>
                  <a:prstClr val="black">
                    <a:lumMod val="75000"/>
                    <a:lumOff val="25000"/>
                  </a:prstClr>
                </a:solidFill>
                <a:latin typeface="+mn-lt"/>
                <a:ea typeface="+mn-ea"/>
                <a:cs typeface="+mn-ea"/>
                <a:sym typeface="+mn-lt"/>
              </a:rPr>
              <a:t>部网络视听精品获得国家广电总局扶持奖励，获奖总数排名全国第二</a:t>
            </a:r>
          </a:p>
          <a:p>
            <a:pPr lvl="0" algn="r">
              <a:lnSpc>
                <a:spcPct val="150000"/>
              </a:lnSpc>
              <a:spcBef>
                <a:spcPts val="0"/>
              </a:spcBef>
              <a:buNone/>
              <a:defRPr/>
            </a:pPr>
            <a:r>
              <a:rPr lang="zh-CN" altLang="en-US" sz="1600" kern="0" dirty="0">
                <a:solidFill>
                  <a:prstClr val="black">
                    <a:lumMod val="75000"/>
                    <a:lumOff val="25000"/>
                  </a:prstClr>
                </a:solidFill>
                <a:latin typeface="+mn-lt"/>
                <a:ea typeface="+mn-ea"/>
                <a:cs typeface="+mn-ea"/>
                <a:sym typeface="+mn-lt"/>
              </a:rPr>
              <a:t>单平台（腾讯视频）获奖数全国第一</a:t>
            </a:r>
          </a:p>
        </p:txBody>
      </p:sp>
    </p:spTree>
    <p:extLst>
      <p:ext uri="{BB962C8B-B14F-4D97-AF65-F5344CB8AC3E}">
        <p14:creationId xmlns:p14="http://schemas.microsoft.com/office/powerpoint/2010/main" val="2011360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42" presetClass="entr" presetSubtype="0"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文化事业</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13" name="组合 12"/>
          <p:cNvGrpSpPr/>
          <p:nvPr/>
        </p:nvGrpSpPr>
        <p:grpSpPr>
          <a:xfrm>
            <a:off x="209551" y="2593248"/>
            <a:ext cx="4120894" cy="1551653"/>
            <a:chOff x="933451" y="1934022"/>
            <a:chExt cx="4810124" cy="1551653"/>
          </a:xfrm>
        </p:grpSpPr>
        <p:sp>
          <p:nvSpPr>
            <p:cNvPr id="9" name="椭圆 8"/>
            <p:cNvSpPr/>
            <p:nvPr/>
          </p:nvSpPr>
          <p:spPr bwMode="auto">
            <a:xfrm>
              <a:off x="933451" y="1934022"/>
              <a:ext cx="756380" cy="648000"/>
            </a:xfrm>
            <a:prstGeom prst="ellipse">
              <a:avLst/>
            </a:prstGeom>
            <a:solidFill>
              <a:srgbClr val="740003"/>
            </a:solidFill>
            <a:ln w="28575">
              <a:solidFill>
                <a:schemeClr val="bg1"/>
              </a:solidFill>
            </a:ln>
            <a:effectLst>
              <a:reflection blurRad="533400" stA="280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prstClr val="white"/>
                  </a:solidFill>
                  <a:cs typeface="+mn-ea"/>
                  <a:sym typeface="+mn-lt"/>
                </a:rPr>
                <a:t>壹</a:t>
              </a: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1359177" y="2698023"/>
              <a:ext cx="4384398" cy="78765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建成“粤书吧”等新型城乡公共文化空间</a:t>
              </a: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2000</a:t>
              </a: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多家</a:t>
              </a:r>
            </a:p>
          </p:txBody>
        </p:sp>
      </p:grpSp>
      <p:grpSp>
        <p:nvGrpSpPr>
          <p:cNvPr id="14" name="组合 13"/>
          <p:cNvGrpSpPr/>
          <p:nvPr/>
        </p:nvGrpSpPr>
        <p:grpSpPr>
          <a:xfrm>
            <a:off x="209551" y="4488723"/>
            <a:ext cx="4120894" cy="1920408"/>
            <a:chOff x="933451" y="1934022"/>
            <a:chExt cx="4810124" cy="1920408"/>
          </a:xfrm>
        </p:grpSpPr>
        <p:sp>
          <p:nvSpPr>
            <p:cNvPr id="18" name="椭圆 17"/>
            <p:cNvSpPr/>
            <p:nvPr/>
          </p:nvSpPr>
          <p:spPr bwMode="auto">
            <a:xfrm>
              <a:off x="933451" y="1934022"/>
              <a:ext cx="756380" cy="648000"/>
            </a:xfrm>
            <a:prstGeom prst="ellipse">
              <a:avLst/>
            </a:prstGeom>
            <a:solidFill>
              <a:srgbClr val="740003"/>
            </a:solidFill>
            <a:ln w="28575">
              <a:solidFill>
                <a:schemeClr val="bg1"/>
              </a:solidFill>
            </a:ln>
            <a:effectLst>
              <a:reflection blurRad="533400" stA="280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prstClr val="white"/>
                  </a:solidFill>
                  <a:cs typeface="+mn-ea"/>
                  <a:sym typeface="+mn-lt"/>
                </a:rPr>
                <a:t>贰</a:t>
              </a: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16" name="文本框 15"/>
            <p:cNvSpPr txBox="1"/>
            <p:nvPr/>
          </p:nvSpPr>
          <p:spPr>
            <a:xfrm>
              <a:off x="1359177" y="2698023"/>
              <a:ext cx="4384398" cy="11564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5</a:t>
              </a: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年来，下达中央和省级公共图书馆、美术馆、博物馆计文化馆免费开放经费约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亿元</a:t>
              </a:r>
            </a:p>
          </p:txBody>
        </p:sp>
      </p:grpSp>
      <p:grpSp>
        <p:nvGrpSpPr>
          <p:cNvPr id="19" name="组合 18"/>
          <p:cNvGrpSpPr/>
          <p:nvPr/>
        </p:nvGrpSpPr>
        <p:grpSpPr>
          <a:xfrm>
            <a:off x="4330445" y="2593248"/>
            <a:ext cx="4120894" cy="1181744"/>
            <a:chOff x="933451" y="1934022"/>
            <a:chExt cx="4810124" cy="1181744"/>
          </a:xfrm>
        </p:grpSpPr>
        <p:sp>
          <p:nvSpPr>
            <p:cNvPr id="23" name="椭圆 22"/>
            <p:cNvSpPr/>
            <p:nvPr/>
          </p:nvSpPr>
          <p:spPr bwMode="auto">
            <a:xfrm>
              <a:off x="933451" y="1934022"/>
              <a:ext cx="756380" cy="648000"/>
            </a:xfrm>
            <a:prstGeom prst="ellipse">
              <a:avLst/>
            </a:prstGeom>
            <a:solidFill>
              <a:srgbClr val="740003"/>
            </a:solidFill>
            <a:ln w="28575">
              <a:solidFill>
                <a:schemeClr val="bg1"/>
              </a:solidFill>
            </a:ln>
            <a:effectLst>
              <a:reflection blurRad="533400" stA="280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prstClr val="white"/>
                  </a:solidFill>
                  <a:cs typeface="+mn-ea"/>
                  <a:sym typeface="+mn-lt"/>
                </a:rPr>
                <a:t>叁</a:t>
              </a: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21" name="文本框 20"/>
            <p:cNvSpPr txBox="1"/>
            <p:nvPr/>
          </p:nvSpPr>
          <p:spPr>
            <a:xfrm>
              <a:off x="1359177" y="2698023"/>
              <a:ext cx="4384398" cy="4177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2021</a:t>
              </a: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年推出文艺精品惠民演出</a:t>
              </a: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1200</a:t>
              </a: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多场</a:t>
              </a:r>
            </a:p>
          </p:txBody>
        </p:sp>
      </p:grpSp>
      <p:grpSp>
        <p:nvGrpSpPr>
          <p:cNvPr id="24" name="组合 23"/>
          <p:cNvGrpSpPr/>
          <p:nvPr/>
        </p:nvGrpSpPr>
        <p:grpSpPr>
          <a:xfrm>
            <a:off x="4330445" y="4488723"/>
            <a:ext cx="4120894" cy="1920408"/>
            <a:chOff x="933451" y="1934022"/>
            <a:chExt cx="4810124" cy="1920408"/>
          </a:xfrm>
        </p:grpSpPr>
        <p:sp>
          <p:nvSpPr>
            <p:cNvPr id="28" name="椭圆 27"/>
            <p:cNvSpPr/>
            <p:nvPr/>
          </p:nvSpPr>
          <p:spPr bwMode="auto">
            <a:xfrm>
              <a:off x="933451" y="1934022"/>
              <a:ext cx="756380" cy="648000"/>
            </a:xfrm>
            <a:prstGeom prst="ellipse">
              <a:avLst/>
            </a:prstGeom>
            <a:solidFill>
              <a:srgbClr val="740003"/>
            </a:solidFill>
            <a:ln w="28575">
              <a:solidFill>
                <a:schemeClr val="bg1"/>
              </a:solidFill>
            </a:ln>
            <a:effectLst>
              <a:reflection blurRad="533400" stA="28000" endPos="2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prstClr val="white"/>
                  </a:solidFill>
                  <a:cs typeface="+mn-ea"/>
                  <a:sym typeface="+mn-lt"/>
                </a:rPr>
                <a:t>肆</a:t>
              </a:r>
              <a:endParaRPr kumimoji="0" lang="zh-CN" altLang="en-US" sz="2800" b="0" i="0" u="none" strike="noStrike" kern="1200" cap="none" spc="0" normalizeH="0" baseline="0" noProof="0" dirty="0">
                <a:ln>
                  <a:noFill/>
                </a:ln>
                <a:solidFill>
                  <a:prstClr val="white"/>
                </a:solidFill>
                <a:effectLst/>
                <a:uLnTx/>
                <a:uFillTx/>
                <a:cs typeface="+mn-ea"/>
                <a:sym typeface="+mn-lt"/>
              </a:endParaRPr>
            </a:p>
          </p:txBody>
        </p:sp>
        <p:sp>
          <p:nvSpPr>
            <p:cNvPr id="26" name="文本框 25"/>
            <p:cNvSpPr txBox="1"/>
            <p:nvPr/>
          </p:nvSpPr>
          <p:spPr>
            <a:xfrm>
              <a:off x="1359177" y="2698023"/>
              <a:ext cx="4384398" cy="11564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2017</a:t>
              </a: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年来，“星海直播”文化演艺宣传推广平台累计线场直播、线上展演</a:t>
              </a: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812</a:t>
              </a: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场，在线观演人次达</a:t>
              </a: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5000</a:t>
              </a: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多万</a:t>
              </a:r>
            </a:p>
          </p:txBody>
        </p:sp>
      </p:grpSp>
      <p:pic>
        <p:nvPicPr>
          <p:cNvPr id="29" name="图片 28">
            <a:extLst>
              <a:ext uri="{FF2B5EF4-FFF2-40B4-BE49-F238E27FC236}">
                <a16:creationId xmlns:a16="http://schemas.microsoft.com/office/drawing/2014/main" id="{C60E3DE1-6526-492A-86A6-AAF6A7EDE6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1683" y="140964"/>
            <a:ext cx="2875998" cy="2249426"/>
          </a:xfrm>
          <a:prstGeom prst="rect">
            <a:avLst/>
          </a:prstGeom>
          <a:noFill/>
          <a:ln>
            <a:noFill/>
          </a:ln>
        </p:spPr>
      </p:pic>
      <p:pic>
        <p:nvPicPr>
          <p:cNvPr id="30" name="图片 29">
            <a:extLst>
              <a:ext uri="{FF2B5EF4-FFF2-40B4-BE49-F238E27FC236}">
                <a16:creationId xmlns:a16="http://schemas.microsoft.com/office/drawing/2014/main" id="{C37ED5E8-0957-45B7-BB87-76EBEE9663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0089" y="1064258"/>
            <a:ext cx="2875998" cy="2235189"/>
          </a:xfrm>
          <a:prstGeom prst="rect">
            <a:avLst/>
          </a:prstGeom>
          <a:noFill/>
          <a:ln>
            <a:noFill/>
          </a:ln>
        </p:spPr>
      </p:pic>
      <p:pic>
        <p:nvPicPr>
          <p:cNvPr id="31" name="图片 30">
            <a:extLst>
              <a:ext uri="{FF2B5EF4-FFF2-40B4-BE49-F238E27FC236}">
                <a16:creationId xmlns:a16="http://schemas.microsoft.com/office/drawing/2014/main" id="{3B52A737-9BF9-452C-B96D-4175E467D355}"/>
              </a:ext>
            </a:extLst>
          </p:cNvPr>
          <p:cNvPicPr/>
          <p:nvPr/>
        </p:nvPicPr>
        <p:blipFill>
          <a:blip r:embed="rId5" cstate="email">
            <a:extLst>
              <a:ext uri="{28A0092B-C50C-407E-A947-70E740481C1C}">
                <a14:useLocalDpi xmlns:a14="http://schemas.microsoft.com/office/drawing/2010/main"/>
              </a:ext>
            </a:extLst>
          </a:blip>
          <a:stretch>
            <a:fillRect/>
          </a:stretch>
        </p:blipFill>
        <p:spPr>
          <a:xfrm>
            <a:off x="9053747" y="3120126"/>
            <a:ext cx="2712799" cy="2049550"/>
          </a:xfrm>
          <a:prstGeom prst="rect">
            <a:avLst/>
          </a:prstGeom>
          <a:noFill/>
          <a:ln>
            <a:noFill/>
          </a:ln>
        </p:spPr>
      </p:pic>
    </p:spTree>
    <p:extLst>
      <p:ext uri="{BB962C8B-B14F-4D97-AF65-F5344CB8AC3E}">
        <p14:creationId xmlns:p14="http://schemas.microsoft.com/office/powerpoint/2010/main" val="4269256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ppt_x"/>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500" fill="hold"/>
                                        <p:tgtEl>
                                          <p:spTgt spid="14"/>
                                        </p:tgtEl>
                                        <p:attrNameLst>
                                          <p:attrName>ppt_x</p:attrName>
                                        </p:attrNameLst>
                                      </p:cBhvr>
                                      <p:tavLst>
                                        <p:tav tm="0">
                                          <p:val>
                                            <p:strVal val="#ppt_x"/>
                                          </p:val>
                                        </p:tav>
                                        <p:tav tm="100000">
                                          <p:val>
                                            <p:strVal val="#ppt_x"/>
                                          </p:val>
                                        </p:tav>
                                      </p:tavLst>
                                    </p:anim>
                                    <p:anim calcmode="lin" valueType="num">
                                      <p:cBhvr additive="base">
                                        <p:cTn id="13" dur="1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decel="10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500" fill="hold"/>
                                        <p:tgtEl>
                                          <p:spTgt spid="19"/>
                                        </p:tgtEl>
                                        <p:attrNameLst>
                                          <p:attrName>ppt_x</p:attrName>
                                        </p:attrNameLst>
                                      </p:cBhvr>
                                      <p:tavLst>
                                        <p:tav tm="0">
                                          <p:val>
                                            <p:strVal val="#ppt_x"/>
                                          </p:val>
                                        </p:tav>
                                        <p:tav tm="100000">
                                          <p:val>
                                            <p:strVal val="#ppt_x"/>
                                          </p:val>
                                        </p:tav>
                                      </p:tavLst>
                                    </p:anim>
                                    <p:anim calcmode="lin" valueType="num">
                                      <p:cBhvr additive="base">
                                        <p:cTn id="18" dur="1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decel="10000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1500" fill="hold"/>
                                        <p:tgtEl>
                                          <p:spTgt spid="24"/>
                                        </p:tgtEl>
                                        <p:attrNameLst>
                                          <p:attrName>ppt_x</p:attrName>
                                        </p:attrNameLst>
                                      </p:cBhvr>
                                      <p:tavLst>
                                        <p:tav tm="0">
                                          <p:val>
                                            <p:strVal val="#ppt_x"/>
                                          </p:val>
                                        </p:tav>
                                        <p:tav tm="100000">
                                          <p:val>
                                            <p:strVal val="#ppt_x"/>
                                          </p:val>
                                        </p:tav>
                                      </p:tavLst>
                                    </p:anim>
                                    <p:anim calcmode="lin" valueType="num">
                                      <p:cBhvr additive="base">
                                        <p:cTn id="23" dur="1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6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a:extLst>
              <a:ext uri="{FF2B5EF4-FFF2-40B4-BE49-F238E27FC236}">
                <a16:creationId xmlns:a16="http://schemas.microsoft.com/office/drawing/2014/main" id="{ECAF37DA-0897-409D-B1B0-687A36B57D93}"/>
              </a:ext>
            </a:extLst>
          </p:cNvPr>
          <p:cNvPicPr>
            <a:picLocks noChangeAspect="1" noChangeArrowheads="1"/>
          </p:cNvPicPr>
          <p:nvPr/>
        </p:nvPicPr>
        <p:blipFill>
          <a:blip r:embed="rId2" cstate="email">
            <a:alphaModFix amt="38000"/>
            <a:extLst>
              <a:ext uri="{28A0092B-C50C-407E-A947-70E740481C1C}">
                <a14:useLocalDpi xmlns:a14="http://schemas.microsoft.com/office/drawing/2010/main"/>
              </a:ext>
            </a:extLst>
          </a:blip>
          <a:srcRect/>
          <a:stretch>
            <a:fillRect/>
          </a:stretch>
        </p:blipFill>
        <p:spPr bwMode="auto">
          <a:xfrm>
            <a:off x="-72485" y="3121543"/>
            <a:ext cx="12295951" cy="371440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914774"/>
            <a:ext cx="12192000" cy="2943225"/>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84" y="3429000"/>
            <a:ext cx="3089949" cy="2681176"/>
          </a:xfrm>
          <a:prstGeom prst="rect">
            <a:avLst/>
          </a:prstGeom>
        </p:spPr>
      </p:pic>
      <p:sp>
        <p:nvSpPr>
          <p:cNvPr id="20" name="文本框 19"/>
          <p:cNvSpPr txBox="1"/>
          <p:nvPr/>
        </p:nvSpPr>
        <p:spPr>
          <a:xfrm>
            <a:off x="2222217" y="1476508"/>
            <a:ext cx="7747567" cy="1400383"/>
          </a:xfrm>
          <a:prstGeom prst="rect">
            <a:avLst/>
          </a:prstGeom>
          <a:noFill/>
          <a:effectLst/>
        </p:spPr>
        <p:txBody>
          <a:bodyPr wrap="square" rtlCol="0">
            <a:spAutoFit/>
          </a:bodyPr>
          <a:lstStyle>
            <a:defPPr>
              <a:defRPr lang="zh-CN"/>
            </a:defPPr>
            <a:lvl1pPr algn="ctr" defTabSz="1219200">
              <a:defRPr sz="8500">
                <a:solidFill>
                  <a:srgbClr val="E80104"/>
                </a:solidFill>
                <a:latin typeface="汉仪中宋简" panose="02010609000101010101" pitchFamily="49" charset="-122"/>
                <a:ea typeface="汉仪中宋简" panose="02010609000101010101" pitchFamily="49" charset="-122"/>
                <a:cs typeface="+mn-ea"/>
              </a:defRPr>
            </a:lvl1pPr>
          </a:lstStyle>
          <a:p>
            <a:r>
              <a:rPr lang="zh-CN" altLang="en-US" dirty="0">
                <a:solidFill>
                  <a:srgbClr val="740003"/>
                </a:solidFill>
                <a:latin typeface="方正粗黑宋简体" panose="02000000000000000000" pitchFamily="2" charset="-122"/>
                <a:ea typeface="方正粗黑宋简体" panose="02000000000000000000" pitchFamily="2" charset="-122"/>
                <a:sym typeface="+mn-lt"/>
              </a:rPr>
              <a:t>谢谢大家！</a:t>
            </a:r>
          </a:p>
        </p:txBody>
      </p:sp>
      <p:pic>
        <p:nvPicPr>
          <p:cNvPr id="3" name="图片 2">
            <a:extLst>
              <a:ext uri="{FF2B5EF4-FFF2-40B4-BE49-F238E27FC236}">
                <a16:creationId xmlns:a16="http://schemas.microsoft.com/office/drawing/2014/main" id="{B4A45B50-904C-4F7F-BFF2-3F10D0B0C8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799" y="-8529"/>
            <a:ext cx="2802142" cy="1240385"/>
          </a:xfrm>
          <a:prstGeom prst="rect">
            <a:avLst/>
          </a:prstGeom>
        </p:spPr>
      </p:pic>
    </p:spTree>
    <p:extLst>
      <p:ext uri="{BB962C8B-B14F-4D97-AF65-F5344CB8AC3E}">
        <p14:creationId xmlns:p14="http://schemas.microsoft.com/office/powerpoint/2010/main" val="992908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ppt_x"/>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955055C-9C1B-4A3F-93C3-CCC496B9D518}"/>
              </a:ext>
            </a:extLst>
          </p:cNvPr>
          <p:cNvPicPr>
            <a:picLocks noChangeAspect="1" noChangeArrowheads="1"/>
          </p:cNvPicPr>
          <p:nvPr/>
        </p:nvPicPr>
        <p:blipFill>
          <a:blip r:embed="rId2">
            <a:alphaModFix amt="26000"/>
            <a:extLst>
              <a:ext uri="{28A0092B-C50C-407E-A947-70E740481C1C}">
                <a14:useLocalDpi xmlns:a14="http://schemas.microsoft.com/office/drawing/2010/main"/>
              </a:ext>
            </a:extLst>
          </a:blip>
          <a:srcRect/>
          <a:stretch>
            <a:fillRect/>
          </a:stretch>
        </p:blipFill>
        <p:spPr bwMode="auto">
          <a:xfrm>
            <a:off x="0" y="-514692"/>
            <a:ext cx="12196763" cy="80747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09551" y="195450"/>
            <a:ext cx="3743324" cy="680849"/>
            <a:chOff x="171451" y="243075"/>
            <a:chExt cx="3743324" cy="680849"/>
          </a:xfrm>
        </p:grpSpPr>
        <p:sp>
          <p:nvSpPr>
            <p:cNvPr id="3" name="文本框 2"/>
            <p:cNvSpPr txBox="1"/>
            <p:nvPr/>
          </p:nvSpPr>
          <p:spPr>
            <a:xfrm>
              <a:off x="895351" y="321889"/>
              <a:ext cx="30194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prstClr val="black">
                      <a:lumMod val="65000"/>
                      <a:lumOff val="35000"/>
                    </a:prstClr>
                  </a:solidFill>
                  <a:cs typeface="+mn-ea"/>
                  <a:sym typeface="+mn-lt"/>
                </a:rPr>
                <a:t>轨道上的大湾区</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6" name="组合 5"/>
          <p:cNvGrpSpPr/>
          <p:nvPr/>
        </p:nvGrpSpPr>
        <p:grpSpPr>
          <a:xfrm>
            <a:off x="-9525" y="2435225"/>
            <a:ext cx="12196763" cy="2603500"/>
            <a:chOff x="-9525" y="2692400"/>
            <a:chExt cx="12196763" cy="2603500"/>
          </a:xfrm>
        </p:grpSpPr>
        <p:grpSp>
          <p:nvGrpSpPr>
            <p:cNvPr id="7" name="Group 56"/>
            <p:cNvGrpSpPr>
              <a:grpSpLocks noChangeAspect="1"/>
            </p:cNvGrpSpPr>
            <p:nvPr/>
          </p:nvGrpSpPr>
          <p:grpSpPr bwMode="auto">
            <a:xfrm>
              <a:off x="-9525" y="2692400"/>
              <a:ext cx="12196763" cy="2603500"/>
              <a:chOff x="-6" y="1696"/>
              <a:chExt cx="7683" cy="1640"/>
            </a:xfrm>
          </p:grpSpPr>
          <p:sp>
            <p:nvSpPr>
              <p:cNvPr id="13" name="Line 57"/>
              <p:cNvSpPr>
                <a:spLocks noChangeShapeType="1"/>
              </p:cNvSpPr>
              <p:nvPr/>
            </p:nvSpPr>
            <p:spPr bwMode="auto">
              <a:xfrm>
                <a:off x="2543" y="1850"/>
                <a:ext cx="0" cy="262"/>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14" name="Oval 58"/>
              <p:cNvSpPr>
                <a:spLocks noChangeArrowheads="1"/>
              </p:cNvSpPr>
              <p:nvPr/>
            </p:nvSpPr>
            <p:spPr bwMode="auto">
              <a:xfrm>
                <a:off x="2490" y="1748"/>
                <a:ext cx="102" cy="102"/>
              </a:xfrm>
              <a:prstGeom prst="ellipse">
                <a:avLst/>
              </a:pr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15" name="Freeform 59"/>
              <p:cNvSpPr/>
              <p:nvPr/>
            </p:nvSpPr>
            <p:spPr bwMode="auto">
              <a:xfrm>
                <a:off x="2550" y="2119"/>
                <a:ext cx="713" cy="487"/>
              </a:xfrm>
              <a:custGeom>
                <a:avLst/>
                <a:gdLst>
                  <a:gd name="T0" fmla="*/ 0 w 287"/>
                  <a:gd name="T1" fmla="*/ 0 h 195"/>
                  <a:gd name="T2" fmla="*/ 287 w 287"/>
                  <a:gd name="T3" fmla="*/ 195 h 195"/>
                </a:gdLst>
                <a:ahLst/>
                <a:cxnLst>
                  <a:cxn ang="0">
                    <a:pos x="T0" y="T1"/>
                  </a:cxn>
                  <a:cxn ang="0">
                    <a:pos x="T2" y="T3"/>
                  </a:cxn>
                </a:cxnLst>
                <a:rect l="0" t="0" r="r" b="b"/>
                <a:pathLst>
                  <a:path w="287" h="195">
                    <a:moveTo>
                      <a:pt x="0" y="0"/>
                    </a:moveTo>
                    <a:cubicBezTo>
                      <a:pt x="148" y="0"/>
                      <a:pt x="211" y="105"/>
                      <a:pt x="287" y="195"/>
                    </a:cubicBezTo>
                  </a:path>
                </a:pathLst>
              </a:cu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16" name="Freeform 60"/>
              <p:cNvSpPr/>
              <p:nvPr/>
            </p:nvSpPr>
            <p:spPr bwMode="auto">
              <a:xfrm>
                <a:off x="2009" y="2119"/>
                <a:ext cx="541" cy="280"/>
              </a:xfrm>
              <a:custGeom>
                <a:avLst/>
                <a:gdLst>
                  <a:gd name="T0" fmla="*/ 0 w 218"/>
                  <a:gd name="T1" fmla="*/ 112 h 112"/>
                  <a:gd name="T2" fmla="*/ 218 w 218"/>
                  <a:gd name="T3" fmla="*/ 0 h 112"/>
                </a:gdLst>
                <a:ahLst/>
                <a:cxnLst>
                  <a:cxn ang="0">
                    <a:pos x="T0" y="T1"/>
                  </a:cxn>
                  <a:cxn ang="0">
                    <a:pos x="T2" y="T3"/>
                  </a:cxn>
                </a:cxnLst>
                <a:rect l="0" t="0" r="r" b="b"/>
                <a:pathLst>
                  <a:path w="218" h="112">
                    <a:moveTo>
                      <a:pt x="0" y="112"/>
                    </a:moveTo>
                    <a:cubicBezTo>
                      <a:pt x="53" y="51"/>
                      <a:pt x="115" y="0"/>
                      <a:pt x="218" y="0"/>
                    </a:cubicBezTo>
                  </a:path>
                </a:pathLst>
              </a:cu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17" name="Oval 61"/>
              <p:cNvSpPr>
                <a:spLocks noChangeArrowheads="1"/>
              </p:cNvSpPr>
              <p:nvPr/>
            </p:nvSpPr>
            <p:spPr bwMode="auto">
              <a:xfrm>
                <a:off x="2061" y="2259"/>
                <a:ext cx="988" cy="995"/>
              </a:xfrm>
              <a:prstGeom prst="ellipse">
                <a:avLst/>
              </a:prstGeom>
              <a:solidFill>
                <a:srgbClr val="C8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18" name="Oval 62"/>
              <p:cNvSpPr>
                <a:spLocks noChangeArrowheads="1"/>
              </p:cNvSpPr>
              <p:nvPr/>
            </p:nvSpPr>
            <p:spPr bwMode="auto">
              <a:xfrm>
                <a:off x="2180" y="2381"/>
                <a:ext cx="750" cy="7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19" name="Line 63"/>
              <p:cNvSpPr>
                <a:spLocks noChangeShapeType="1"/>
              </p:cNvSpPr>
              <p:nvPr/>
            </p:nvSpPr>
            <p:spPr bwMode="auto">
              <a:xfrm flipV="1">
                <a:off x="3804" y="2937"/>
                <a:ext cx="0" cy="249"/>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20" name="Oval 64"/>
              <p:cNvSpPr>
                <a:spLocks noChangeArrowheads="1"/>
              </p:cNvSpPr>
              <p:nvPr/>
            </p:nvSpPr>
            <p:spPr bwMode="auto">
              <a:xfrm>
                <a:off x="3752" y="3189"/>
                <a:ext cx="104" cy="105"/>
              </a:xfrm>
              <a:prstGeom prst="ellipse">
                <a:avLst/>
              </a:pr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21" name="Freeform 65"/>
              <p:cNvSpPr/>
              <p:nvPr/>
            </p:nvSpPr>
            <p:spPr bwMode="auto">
              <a:xfrm>
                <a:off x="3263" y="2481"/>
                <a:ext cx="1239" cy="436"/>
              </a:xfrm>
              <a:custGeom>
                <a:avLst/>
                <a:gdLst>
                  <a:gd name="T0" fmla="*/ 0 w 499"/>
                  <a:gd name="T1" fmla="*/ 50 h 175"/>
                  <a:gd name="T2" fmla="*/ 229 w 499"/>
                  <a:gd name="T3" fmla="*/ 175 h 175"/>
                  <a:gd name="T4" fmla="*/ 499 w 499"/>
                  <a:gd name="T5" fmla="*/ 0 h 175"/>
                </a:gdLst>
                <a:ahLst/>
                <a:cxnLst>
                  <a:cxn ang="0">
                    <a:pos x="T0" y="T1"/>
                  </a:cxn>
                  <a:cxn ang="0">
                    <a:pos x="T2" y="T3"/>
                  </a:cxn>
                  <a:cxn ang="0">
                    <a:pos x="T4" y="T5"/>
                  </a:cxn>
                </a:cxnLst>
                <a:rect l="0" t="0" r="r" b="b"/>
                <a:pathLst>
                  <a:path w="499" h="175">
                    <a:moveTo>
                      <a:pt x="0" y="50"/>
                    </a:moveTo>
                    <a:cubicBezTo>
                      <a:pt x="56" y="117"/>
                      <a:pt x="119" y="175"/>
                      <a:pt x="229" y="175"/>
                    </a:cubicBezTo>
                    <a:cubicBezTo>
                      <a:pt x="366" y="175"/>
                      <a:pt x="431" y="85"/>
                      <a:pt x="499" y="0"/>
                    </a:cubicBezTo>
                  </a:path>
                </a:pathLst>
              </a:cu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22" name="Oval 66"/>
              <p:cNvSpPr>
                <a:spLocks noChangeArrowheads="1"/>
              </p:cNvSpPr>
              <p:nvPr/>
            </p:nvSpPr>
            <p:spPr bwMode="auto">
              <a:xfrm>
                <a:off x="3335" y="1765"/>
                <a:ext cx="990" cy="993"/>
              </a:xfrm>
              <a:prstGeom prst="ellipse">
                <a:avLst/>
              </a:prstGeom>
              <a:solidFill>
                <a:srgbClr val="E80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23" name="Oval 67"/>
              <p:cNvSpPr>
                <a:spLocks noChangeArrowheads="1"/>
              </p:cNvSpPr>
              <p:nvPr/>
            </p:nvSpPr>
            <p:spPr bwMode="auto">
              <a:xfrm>
                <a:off x="3456" y="1885"/>
                <a:ext cx="748" cy="7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24" name="Line 68"/>
              <p:cNvSpPr>
                <a:spLocks noChangeShapeType="1"/>
              </p:cNvSpPr>
              <p:nvPr/>
            </p:nvSpPr>
            <p:spPr bwMode="auto">
              <a:xfrm>
                <a:off x="5135" y="1850"/>
                <a:ext cx="0" cy="262"/>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25" name="Oval 69"/>
              <p:cNvSpPr>
                <a:spLocks noChangeArrowheads="1"/>
              </p:cNvSpPr>
              <p:nvPr/>
            </p:nvSpPr>
            <p:spPr bwMode="auto">
              <a:xfrm>
                <a:off x="5080" y="1748"/>
                <a:ext cx="102" cy="102"/>
              </a:xfrm>
              <a:prstGeom prst="ellipse">
                <a:avLst/>
              </a:pr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26" name="Freeform 70"/>
              <p:cNvSpPr/>
              <p:nvPr/>
            </p:nvSpPr>
            <p:spPr bwMode="auto">
              <a:xfrm>
                <a:off x="4502" y="2119"/>
                <a:ext cx="1301" cy="459"/>
              </a:xfrm>
              <a:custGeom>
                <a:avLst/>
                <a:gdLst>
                  <a:gd name="T0" fmla="*/ 0 w 524"/>
                  <a:gd name="T1" fmla="*/ 145 h 184"/>
                  <a:gd name="T2" fmla="*/ 246 w 524"/>
                  <a:gd name="T3" fmla="*/ 0 h 184"/>
                  <a:gd name="T4" fmla="*/ 524 w 524"/>
                  <a:gd name="T5" fmla="*/ 184 h 184"/>
                </a:gdLst>
                <a:ahLst/>
                <a:cxnLst>
                  <a:cxn ang="0">
                    <a:pos x="T0" y="T1"/>
                  </a:cxn>
                  <a:cxn ang="0">
                    <a:pos x="T2" y="T3"/>
                  </a:cxn>
                  <a:cxn ang="0">
                    <a:pos x="T4" y="T5"/>
                  </a:cxn>
                </a:cxnLst>
                <a:rect l="0" t="0" r="r" b="b"/>
                <a:pathLst>
                  <a:path w="524" h="184">
                    <a:moveTo>
                      <a:pt x="0" y="145"/>
                    </a:moveTo>
                    <a:cubicBezTo>
                      <a:pt x="61" y="70"/>
                      <a:pt x="125" y="0"/>
                      <a:pt x="246" y="0"/>
                    </a:cubicBezTo>
                    <a:cubicBezTo>
                      <a:pt x="389" y="0"/>
                      <a:pt x="452" y="97"/>
                      <a:pt x="524" y="184"/>
                    </a:cubicBezTo>
                  </a:path>
                </a:pathLst>
              </a:cu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27" name="Oval 71"/>
              <p:cNvSpPr>
                <a:spLocks noChangeArrowheads="1"/>
              </p:cNvSpPr>
              <p:nvPr/>
            </p:nvSpPr>
            <p:spPr bwMode="auto">
              <a:xfrm>
                <a:off x="4651" y="2341"/>
                <a:ext cx="990" cy="995"/>
              </a:xfrm>
              <a:prstGeom prst="ellipse">
                <a:avLst/>
              </a:prstGeom>
              <a:solidFill>
                <a:srgbClr val="C8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28" name="Oval 72"/>
              <p:cNvSpPr>
                <a:spLocks noChangeArrowheads="1"/>
              </p:cNvSpPr>
              <p:nvPr/>
            </p:nvSpPr>
            <p:spPr bwMode="auto">
              <a:xfrm>
                <a:off x="4772" y="2464"/>
                <a:ext cx="748" cy="7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29" name="Line 73"/>
              <p:cNvSpPr>
                <a:spLocks noChangeShapeType="1"/>
              </p:cNvSpPr>
              <p:nvPr/>
            </p:nvSpPr>
            <p:spPr bwMode="auto">
              <a:xfrm flipV="1">
                <a:off x="1269" y="2937"/>
                <a:ext cx="0" cy="249"/>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30" name="Oval 74"/>
              <p:cNvSpPr>
                <a:spLocks noChangeArrowheads="1"/>
              </p:cNvSpPr>
              <p:nvPr/>
            </p:nvSpPr>
            <p:spPr bwMode="auto">
              <a:xfrm>
                <a:off x="1214" y="3189"/>
                <a:ext cx="104" cy="105"/>
              </a:xfrm>
              <a:prstGeom prst="ellipse">
                <a:avLst/>
              </a:pr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31" name="Freeform 75"/>
              <p:cNvSpPr/>
              <p:nvPr/>
            </p:nvSpPr>
            <p:spPr bwMode="auto">
              <a:xfrm>
                <a:off x="-6" y="2119"/>
                <a:ext cx="2019" cy="798"/>
              </a:xfrm>
              <a:custGeom>
                <a:avLst/>
                <a:gdLst>
                  <a:gd name="T0" fmla="*/ 0 w 813"/>
                  <a:gd name="T1" fmla="*/ 0 h 320"/>
                  <a:gd name="T2" fmla="*/ 515 w 813"/>
                  <a:gd name="T3" fmla="*/ 320 h 320"/>
                  <a:gd name="T4" fmla="*/ 813 w 813"/>
                  <a:gd name="T5" fmla="*/ 112 h 320"/>
                </a:gdLst>
                <a:ahLst/>
                <a:cxnLst>
                  <a:cxn ang="0">
                    <a:pos x="T0" y="T1"/>
                  </a:cxn>
                  <a:cxn ang="0">
                    <a:pos x="T2" y="T3"/>
                  </a:cxn>
                  <a:cxn ang="0">
                    <a:pos x="T4" y="T5"/>
                  </a:cxn>
                </a:cxnLst>
                <a:rect l="0" t="0" r="r" b="b"/>
                <a:pathLst>
                  <a:path w="813" h="320">
                    <a:moveTo>
                      <a:pt x="0" y="0"/>
                    </a:moveTo>
                    <a:cubicBezTo>
                      <a:pt x="258" y="0"/>
                      <a:pt x="258" y="320"/>
                      <a:pt x="515" y="320"/>
                    </a:cubicBezTo>
                    <a:cubicBezTo>
                      <a:pt x="670" y="320"/>
                      <a:pt x="732" y="204"/>
                      <a:pt x="813" y="112"/>
                    </a:cubicBezTo>
                  </a:path>
                </a:pathLst>
              </a:cu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32" name="Oval 76"/>
              <p:cNvSpPr>
                <a:spLocks noChangeArrowheads="1"/>
              </p:cNvSpPr>
              <p:nvPr/>
            </p:nvSpPr>
            <p:spPr bwMode="auto">
              <a:xfrm>
                <a:off x="770" y="1696"/>
                <a:ext cx="988" cy="992"/>
              </a:xfrm>
              <a:prstGeom prst="ellipse">
                <a:avLst/>
              </a:prstGeom>
              <a:solidFill>
                <a:srgbClr val="E80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33" name="Oval 77"/>
              <p:cNvSpPr>
                <a:spLocks noChangeArrowheads="1"/>
              </p:cNvSpPr>
              <p:nvPr/>
            </p:nvSpPr>
            <p:spPr bwMode="auto">
              <a:xfrm>
                <a:off x="891" y="1815"/>
                <a:ext cx="748" cy="7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34" name="Line 78"/>
              <p:cNvSpPr>
                <a:spLocks noChangeShapeType="1"/>
              </p:cNvSpPr>
              <p:nvPr/>
            </p:nvSpPr>
            <p:spPr bwMode="auto">
              <a:xfrm flipV="1">
                <a:off x="6354" y="2937"/>
                <a:ext cx="0" cy="249"/>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35" name="Oval 79"/>
              <p:cNvSpPr>
                <a:spLocks noChangeArrowheads="1"/>
              </p:cNvSpPr>
              <p:nvPr/>
            </p:nvSpPr>
            <p:spPr bwMode="auto">
              <a:xfrm>
                <a:off x="6304" y="3189"/>
                <a:ext cx="104" cy="105"/>
              </a:xfrm>
              <a:prstGeom prst="ellipse">
                <a:avLst/>
              </a:pr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36" name="Freeform 80"/>
              <p:cNvSpPr/>
              <p:nvPr/>
            </p:nvSpPr>
            <p:spPr bwMode="auto">
              <a:xfrm>
                <a:off x="5805" y="2125"/>
                <a:ext cx="1872" cy="798"/>
              </a:xfrm>
              <a:custGeom>
                <a:avLst/>
                <a:gdLst>
                  <a:gd name="T0" fmla="*/ 0 w 754"/>
                  <a:gd name="T1" fmla="*/ 184 h 320"/>
                  <a:gd name="T2" fmla="*/ 238 w 754"/>
                  <a:gd name="T3" fmla="*/ 320 h 320"/>
                  <a:gd name="T4" fmla="*/ 754 w 754"/>
                  <a:gd name="T5" fmla="*/ 0 h 320"/>
                </a:gdLst>
                <a:ahLst/>
                <a:cxnLst>
                  <a:cxn ang="0">
                    <a:pos x="T0" y="T1"/>
                  </a:cxn>
                  <a:cxn ang="0">
                    <a:pos x="T2" y="T3"/>
                  </a:cxn>
                  <a:cxn ang="0">
                    <a:pos x="T4" y="T5"/>
                  </a:cxn>
                </a:cxnLst>
                <a:rect l="0" t="0" r="r" b="b"/>
                <a:pathLst>
                  <a:path w="754" h="320">
                    <a:moveTo>
                      <a:pt x="0" y="184"/>
                    </a:moveTo>
                    <a:cubicBezTo>
                      <a:pt x="59" y="255"/>
                      <a:pt x="123" y="320"/>
                      <a:pt x="238" y="320"/>
                    </a:cubicBezTo>
                    <a:cubicBezTo>
                      <a:pt x="496" y="320"/>
                      <a:pt x="496" y="0"/>
                      <a:pt x="754" y="0"/>
                    </a:cubicBezTo>
                  </a:path>
                </a:pathLst>
              </a:cu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37" name="Oval 81"/>
              <p:cNvSpPr>
                <a:spLocks noChangeArrowheads="1"/>
              </p:cNvSpPr>
              <p:nvPr/>
            </p:nvSpPr>
            <p:spPr bwMode="auto">
              <a:xfrm>
                <a:off x="5902" y="1765"/>
                <a:ext cx="988" cy="993"/>
              </a:xfrm>
              <a:prstGeom prst="ellipse">
                <a:avLst/>
              </a:prstGeom>
              <a:solidFill>
                <a:srgbClr val="E80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38" name="Oval 82"/>
              <p:cNvSpPr>
                <a:spLocks noChangeArrowheads="1"/>
              </p:cNvSpPr>
              <p:nvPr/>
            </p:nvSpPr>
            <p:spPr bwMode="auto">
              <a:xfrm>
                <a:off x="6021" y="1885"/>
                <a:ext cx="748" cy="7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grpSp>
        <p:sp>
          <p:nvSpPr>
            <p:cNvPr id="8" name="文本框 7"/>
            <p:cNvSpPr txBox="1"/>
            <p:nvPr/>
          </p:nvSpPr>
          <p:spPr bwMode="auto">
            <a:xfrm>
              <a:off x="1529000" y="3309790"/>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b="1" kern="0" dirty="0">
                  <a:solidFill>
                    <a:schemeClr val="tx1">
                      <a:lumMod val="65000"/>
                      <a:lumOff val="35000"/>
                    </a:schemeClr>
                  </a:solidFill>
                  <a:cs typeface="+mn-ea"/>
                  <a:sym typeface="+mn-lt"/>
                </a:rPr>
                <a:t>2012</a:t>
              </a:r>
              <a:endParaRPr b="1" kern="0" dirty="0">
                <a:solidFill>
                  <a:schemeClr val="tx1">
                    <a:lumMod val="65000"/>
                    <a:lumOff val="35000"/>
                  </a:schemeClr>
                </a:solidFill>
                <a:cs typeface="+mn-ea"/>
                <a:sym typeface="+mn-lt"/>
              </a:endParaRPr>
            </a:p>
          </p:txBody>
        </p:sp>
        <p:sp>
          <p:nvSpPr>
            <p:cNvPr id="9" name="文本框 7"/>
            <p:cNvSpPr txBox="1"/>
            <p:nvPr/>
          </p:nvSpPr>
          <p:spPr bwMode="auto">
            <a:xfrm>
              <a:off x="5606494" y="3436790"/>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lumMod val="65000"/>
                      <a:lumOff val="35000"/>
                    </a:prstClr>
                  </a:solidFill>
                  <a:effectLst/>
                  <a:uLnTx/>
                  <a:uFillTx/>
                  <a:cs typeface="+mn-ea"/>
                  <a:sym typeface="+mn-lt"/>
                </a:rPr>
                <a:t>2018</a:t>
              </a:r>
            </a:p>
          </p:txBody>
        </p:sp>
        <p:sp>
          <p:nvSpPr>
            <p:cNvPr id="10" name="文本框 7"/>
            <p:cNvSpPr txBox="1"/>
            <p:nvPr/>
          </p:nvSpPr>
          <p:spPr bwMode="auto">
            <a:xfrm>
              <a:off x="9683987" y="3436790"/>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lumMod val="65000"/>
                      <a:lumOff val="35000"/>
                    </a:prstClr>
                  </a:solidFill>
                  <a:effectLst/>
                  <a:uLnTx/>
                  <a:uFillTx/>
                  <a:cs typeface="+mn-ea"/>
                  <a:sym typeface="+mn-lt"/>
                </a:rPr>
                <a:t>2025</a:t>
              </a:r>
            </a:p>
          </p:txBody>
        </p:sp>
        <p:sp>
          <p:nvSpPr>
            <p:cNvPr id="11" name="文本框 7"/>
            <p:cNvSpPr txBox="1"/>
            <p:nvPr/>
          </p:nvSpPr>
          <p:spPr bwMode="auto">
            <a:xfrm>
              <a:off x="3574731" y="4211194"/>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lumMod val="65000"/>
                      <a:lumOff val="35000"/>
                    </a:prstClr>
                  </a:solidFill>
                  <a:effectLst/>
                  <a:uLnTx/>
                  <a:uFillTx/>
                  <a:cs typeface="+mn-ea"/>
                  <a:sym typeface="+mn-lt"/>
                </a:rPr>
                <a:t>2014</a:t>
              </a:r>
            </a:p>
          </p:txBody>
        </p:sp>
        <p:sp>
          <p:nvSpPr>
            <p:cNvPr id="12" name="文本框 7"/>
            <p:cNvSpPr txBox="1"/>
            <p:nvPr/>
          </p:nvSpPr>
          <p:spPr bwMode="auto">
            <a:xfrm>
              <a:off x="7694056" y="4350397"/>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lumMod val="65000"/>
                      <a:lumOff val="35000"/>
                    </a:prstClr>
                  </a:solidFill>
                  <a:effectLst/>
                  <a:uLnTx/>
                  <a:uFillTx/>
                  <a:cs typeface="+mn-ea"/>
                  <a:sym typeface="+mn-lt"/>
                </a:rPr>
                <a:t>2022</a:t>
              </a:r>
            </a:p>
          </p:txBody>
        </p:sp>
      </p:grpSp>
      <p:sp>
        <p:nvSpPr>
          <p:cNvPr id="39" name="文本框 38"/>
          <p:cNvSpPr txBox="1"/>
          <p:nvPr/>
        </p:nvSpPr>
        <p:spPr>
          <a:xfrm>
            <a:off x="501960" y="5075843"/>
            <a:ext cx="3066430" cy="115640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广珠城际全面通车</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ctr" defTabSz="914400" rtl="0" eaLnBrk="1" fontAlgn="auto" latinLnBrk="0" hangingPunct="1">
              <a:lnSpc>
                <a:spcPct val="150000"/>
              </a:lnSpc>
              <a:spcBef>
                <a:spcPts val="0"/>
              </a:spcBef>
              <a:spcAft>
                <a:spcPct val="0"/>
              </a:spcAft>
              <a:buClrTx/>
              <a:buSzTx/>
              <a:buFontTx/>
              <a:buNone/>
              <a:defRPr/>
            </a:pPr>
            <a:r>
              <a:rPr lang="zh-CN" altLang="en-US" sz="1600" dirty="0">
                <a:solidFill>
                  <a:prstClr val="black">
                    <a:lumMod val="65000"/>
                    <a:lumOff val="35000"/>
                  </a:prstClr>
                </a:solidFill>
                <a:cs typeface="+mn-ea"/>
                <a:sym typeface="+mn-lt"/>
              </a:rPr>
              <a:t>京广高铁全线贯通</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a:p>
            <a:pPr lvl="0" algn="ctr">
              <a:lnSpc>
                <a:spcPct val="150000"/>
              </a:lnSpc>
              <a:spcAft>
                <a:spcPct val="0"/>
              </a:spcAft>
              <a:defRPr/>
            </a:pPr>
            <a:r>
              <a:rPr lang="zh-CN" altLang="en-US" sz="1600" dirty="0">
                <a:solidFill>
                  <a:prstClr val="black">
                    <a:lumMod val="65000"/>
                    <a:lumOff val="35000"/>
                  </a:prstClr>
                </a:solidFill>
                <a:cs typeface="+mn-ea"/>
                <a:sym typeface="+mn-lt"/>
              </a:rPr>
              <a:t>地区铁路营业里程</a:t>
            </a:r>
            <a:r>
              <a:rPr lang="en-US" altLang="zh-CN" sz="1600" dirty="0">
                <a:solidFill>
                  <a:prstClr val="black">
                    <a:lumMod val="65000"/>
                    <a:lumOff val="35000"/>
                  </a:prstClr>
                </a:solidFill>
                <a:cs typeface="+mn-ea"/>
                <a:sym typeface="+mn-lt"/>
              </a:rPr>
              <a:t>2846</a:t>
            </a:r>
            <a:r>
              <a:rPr lang="zh-CN" altLang="en-US" sz="1600" dirty="0">
                <a:solidFill>
                  <a:prstClr val="black">
                    <a:lumMod val="65000"/>
                    <a:lumOff val="35000"/>
                  </a:prstClr>
                </a:solidFill>
                <a:cs typeface="+mn-ea"/>
                <a:sym typeface="+mn-lt"/>
              </a:rPr>
              <a:t>公里</a:t>
            </a: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40" name="文本框 39"/>
          <p:cNvSpPr txBox="1"/>
          <p:nvPr/>
        </p:nvSpPr>
        <p:spPr>
          <a:xfrm>
            <a:off x="2468563" y="1217016"/>
            <a:ext cx="3104529" cy="78534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贵广客专，南广铁路开通</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ctr" defTabSz="914400" rtl="0" eaLnBrk="1" fontAlgn="auto" latinLnBrk="0" hangingPunct="1">
              <a:lnSpc>
                <a:spcPct val="150000"/>
              </a:lnSpc>
              <a:spcBef>
                <a:spcPts val="0"/>
              </a:spcBef>
              <a:spcAft>
                <a:spcPct val="0"/>
              </a:spcAft>
              <a:buClrTx/>
              <a:buSzTx/>
              <a:buFontTx/>
              <a:buNone/>
              <a:defRPr/>
            </a:pP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41" name="文本框 40"/>
          <p:cNvSpPr txBox="1"/>
          <p:nvPr/>
        </p:nvSpPr>
        <p:spPr>
          <a:xfrm>
            <a:off x="4499596" y="5075843"/>
            <a:ext cx="3104529" cy="41774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广深港高铁全线贯通</a:t>
            </a:r>
          </a:p>
        </p:txBody>
      </p:sp>
      <p:sp>
        <p:nvSpPr>
          <p:cNvPr id="42" name="文本框 41"/>
          <p:cNvSpPr txBox="1"/>
          <p:nvPr/>
        </p:nvSpPr>
        <p:spPr>
          <a:xfrm>
            <a:off x="6531284" y="1019024"/>
            <a:ext cx="3104529" cy="152400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珠三角城际公司步入正轨</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ctr"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广州地铁</a:t>
            </a: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621km</a:t>
            </a:r>
            <a:endParaRPr lang="en-US" altLang="zh-CN" sz="1600" dirty="0">
              <a:solidFill>
                <a:prstClr val="black">
                  <a:lumMod val="65000"/>
                  <a:lumOff val="35000"/>
                </a:prstClr>
              </a:solidFill>
              <a:cs typeface="+mn-ea"/>
              <a:sym typeface="+mn-lt"/>
            </a:endParaRPr>
          </a:p>
          <a:p>
            <a:pPr marL="0" marR="0" lvl="0" indent="0" algn="ctr"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深圳地铁</a:t>
            </a: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547km</a:t>
            </a:r>
          </a:p>
          <a:p>
            <a:pPr marL="0" marR="0" lvl="0" indent="0" algn="ctr" defTabSz="914400" rtl="0" eaLnBrk="1" fontAlgn="auto" latinLnBrk="0" hangingPunct="1">
              <a:lnSpc>
                <a:spcPct val="150000"/>
              </a:lnSpc>
              <a:spcBef>
                <a:spcPts val="0"/>
              </a:spcBef>
              <a:spcAft>
                <a:spcPct val="0"/>
              </a:spcAft>
              <a:buClrTx/>
              <a:buSzTx/>
              <a:buFontTx/>
              <a:buNone/>
              <a:defRPr/>
            </a:pPr>
            <a:r>
              <a:rPr lang="zh-CN" altLang="en-US" sz="1600" dirty="0">
                <a:solidFill>
                  <a:prstClr val="black">
                    <a:lumMod val="65000"/>
                    <a:lumOff val="35000"/>
                  </a:prstClr>
                </a:solidFill>
                <a:cs typeface="+mn-ea"/>
                <a:sym typeface="+mn-lt"/>
              </a:rPr>
              <a:t>香港铁路</a:t>
            </a:r>
            <a:r>
              <a:rPr lang="en-US" altLang="zh-CN" sz="1600" dirty="0">
                <a:solidFill>
                  <a:prstClr val="black">
                    <a:lumMod val="65000"/>
                    <a:lumOff val="35000"/>
                  </a:prstClr>
                </a:solidFill>
                <a:cs typeface="+mn-ea"/>
                <a:sym typeface="+mn-lt"/>
              </a:rPr>
              <a:t>278km</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43" name="文本框 42"/>
          <p:cNvSpPr txBox="1"/>
          <p:nvPr/>
        </p:nvSpPr>
        <p:spPr>
          <a:xfrm>
            <a:off x="8535331" y="5075843"/>
            <a:ext cx="3104529" cy="787075"/>
          </a:xfrm>
          <a:prstGeom prst="rect">
            <a:avLst/>
          </a:prstGeom>
          <a:noFill/>
        </p:spPr>
        <p:txBody>
          <a:bodyPr wrap="square">
            <a:spAutoFit/>
          </a:bodyPr>
          <a:lstStyle/>
          <a:p>
            <a:pPr lvl="0" algn="ctr">
              <a:lnSpc>
                <a:spcPct val="150000"/>
              </a:lnSpc>
              <a:spcAft>
                <a:spcPct val="0"/>
              </a:spcAft>
              <a:defRPr/>
            </a:pPr>
            <a:r>
              <a:rPr lang="zh-CN" altLang="en-US" sz="1600" dirty="0">
                <a:solidFill>
                  <a:prstClr val="black">
                    <a:lumMod val="65000"/>
                    <a:lumOff val="35000"/>
                  </a:prstClr>
                </a:solidFill>
                <a:cs typeface="+mn-ea"/>
                <a:sym typeface="+mn-lt"/>
              </a:rPr>
              <a:t>大湾区铁路网络运营及在建里程达到</a:t>
            </a:r>
            <a:r>
              <a:rPr lang="en-US" altLang="zh-CN" sz="1600" dirty="0">
                <a:solidFill>
                  <a:prstClr val="black">
                    <a:lumMod val="65000"/>
                    <a:lumOff val="35000"/>
                  </a:prstClr>
                </a:solidFill>
                <a:cs typeface="+mn-ea"/>
                <a:sym typeface="+mn-lt"/>
              </a:rPr>
              <a:t>4700</a:t>
            </a:r>
            <a:r>
              <a:rPr lang="zh-CN" altLang="en-US" sz="1600" dirty="0">
                <a:solidFill>
                  <a:prstClr val="black">
                    <a:lumMod val="65000"/>
                    <a:lumOff val="35000"/>
                  </a:prstClr>
                </a:solidFill>
                <a:cs typeface="+mn-ea"/>
                <a:sym typeface="+mn-lt"/>
              </a:rPr>
              <a:t>公里，全面覆盖大湾区</a:t>
            </a: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Tree>
    <p:extLst>
      <p:ext uri="{BB962C8B-B14F-4D97-AF65-F5344CB8AC3E}">
        <p14:creationId xmlns:p14="http://schemas.microsoft.com/office/powerpoint/2010/main" val="3363706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500" fill="hold"/>
                                        <p:tgtEl>
                                          <p:spTgt spid="39"/>
                                        </p:tgtEl>
                                        <p:attrNameLst>
                                          <p:attrName>ppt_x</p:attrName>
                                        </p:attrNameLst>
                                      </p:cBhvr>
                                      <p:tavLst>
                                        <p:tav tm="0">
                                          <p:val>
                                            <p:strVal val="#ppt_x"/>
                                          </p:val>
                                        </p:tav>
                                        <p:tav tm="100000">
                                          <p:val>
                                            <p:strVal val="#ppt_x"/>
                                          </p:val>
                                        </p:tav>
                                      </p:tavLst>
                                    </p:anim>
                                    <p:anim calcmode="lin" valueType="num">
                                      <p:cBhvr additive="base">
                                        <p:cTn id="12" dur="1500" fill="hold"/>
                                        <p:tgtEl>
                                          <p:spTgt spid="39"/>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 decel="10000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1500" fill="hold"/>
                                        <p:tgtEl>
                                          <p:spTgt spid="40"/>
                                        </p:tgtEl>
                                        <p:attrNameLst>
                                          <p:attrName>ppt_x</p:attrName>
                                        </p:attrNameLst>
                                      </p:cBhvr>
                                      <p:tavLst>
                                        <p:tav tm="0">
                                          <p:val>
                                            <p:strVal val="#ppt_x"/>
                                          </p:val>
                                        </p:tav>
                                        <p:tav tm="100000">
                                          <p:val>
                                            <p:strVal val="#ppt_x"/>
                                          </p:val>
                                        </p:tav>
                                      </p:tavLst>
                                    </p:anim>
                                    <p:anim calcmode="lin" valueType="num">
                                      <p:cBhvr additive="base">
                                        <p:cTn id="17" dur="1500" fill="hold"/>
                                        <p:tgtEl>
                                          <p:spTgt spid="40"/>
                                        </p:tgtEl>
                                        <p:attrNameLst>
                                          <p:attrName>ppt_y</p:attrName>
                                        </p:attrNameLst>
                                      </p:cBhvr>
                                      <p:tavLst>
                                        <p:tav tm="0">
                                          <p:val>
                                            <p:strVal val="0-#ppt_h/2"/>
                                          </p:val>
                                        </p:tav>
                                        <p:tav tm="100000">
                                          <p:val>
                                            <p:strVal val="#ppt_y"/>
                                          </p:val>
                                        </p:tav>
                                      </p:tavLst>
                                    </p:anim>
                                  </p:childTnLst>
                                </p:cTn>
                              </p:par>
                            </p:childTnLst>
                          </p:cTn>
                        </p:par>
                        <p:par>
                          <p:cTn id="18" fill="hold">
                            <p:stCondLst>
                              <p:cond delay="3500"/>
                            </p:stCondLst>
                            <p:childTnLst>
                              <p:par>
                                <p:cTn id="19" presetID="2" presetClass="entr" presetSubtype="4" decel="10000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1500" fill="hold"/>
                                        <p:tgtEl>
                                          <p:spTgt spid="41"/>
                                        </p:tgtEl>
                                        <p:attrNameLst>
                                          <p:attrName>ppt_x</p:attrName>
                                        </p:attrNameLst>
                                      </p:cBhvr>
                                      <p:tavLst>
                                        <p:tav tm="0">
                                          <p:val>
                                            <p:strVal val="#ppt_x"/>
                                          </p:val>
                                        </p:tav>
                                        <p:tav tm="100000">
                                          <p:val>
                                            <p:strVal val="#ppt_x"/>
                                          </p:val>
                                        </p:tav>
                                      </p:tavLst>
                                    </p:anim>
                                    <p:anim calcmode="lin" valueType="num">
                                      <p:cBhvr additive="base">
                                        <p:cTn id="22" dur="1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2" presetClass="entr" presetSubtype="1" decel="10000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1500" fill="hold"/>
                                        <p:tgtEl>
                                          <p:spTgt spid="42"/>
                                        </p:tgtEl>
                                        <p:attrNameLst>
                                          <p:attrName>ppt_x</p:attrName>
                                        </p:attrNameLst>
                                      </p:cBhvr>
                                      <p:tavLst>
                                        <p:tav tm="0">
                                          <p:val>
                                            <p:strVal val="#ppt_x"/>
                                          </p:val>
                                        </p:tav>
                                        <p:tav tm="100000">
                                          <p:val>
                                            <p:strVal val="#ppt_x"/>
                                          </p:val>
                                        </p:tav>
                                      </p:tavLst>
                                    </p:anim>
                                    <p:anim calcmode="lin" valueType="num">
                                      <p:cBhvr additive="base">
                                        <p:cTn id="27" dur="1500" fill="hold"/>
                                        <p:tgtEl>
                                          <p:spTgt spid="42"/>
                                        </p:tgtEl>
                                        <p:attrNameLst>
                                          <p:attrName>ppt_y</p:attrName>
                                        </p:attrNameLst>
                                      </p:cBhvr>
                                      <p:tavLst>
                                        <p:tav tm="0">
                                          <p:val>
                                            <p:strVal val="0-#ppt_h/2"/>
                                          </p:val>
                                        </p:tav>
                                        <p:tav tm="100000">
                                          <p:val>
                                            <p:strVal val="#ppt_y"/>
                                          </p:val>
                                        </p:tav>
                                      </p:tavLst>
                                    </p:anim>
                                  </p:childTnLst>
                                </p:cTn>
                              </p:par>
                            </p:childTnLst>
                          </p:cTn>
                        </p:par>
                        <p:par>
                          <p:cTn id="28" fill="hold">
                            <p:stCondLst>
                              <p:cond delay="6500"/>
                            </p:stCondLst>
                            <p:childTnLst>
                              <p:par>
                                <p:cTn id="29" presetID="2" presetClass="entr" presetSubtype="4" decel="10000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500" fill="hold"/>
                                        <p:tgtEl>
                                          <p:spTgt spid="43"/>
                                        </p:tgtEl>
                                        <p:attrNameLst>
                                          <p:attrName>ppt_x</p:attrName>
                                        </p:attrNameLst>
                                      </p:cBhvr>
                                      <p:tavLst>
                                        <p:tav tm="0">
                                          <p:val>
                                            <p:strVal val="#ppt_x"/>
                                          </p:val>
                                        </p:tav>
                                        <p:tav tm="100000">
                                          <p:val>
                                            <p:strVal val="#ppt_x"/>
                                          </p:val>
                                        </p:tav>
                                      </p:tavLst>
                                    </p:anim>
                                    <p:anim calcmode="lin" valueType="num">
                                      <p:cBhvr additive="base">
                                        <p:cTn id="32" dur="1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1995AA-FE78-45A3-A0D0-470DB94FF54A}"/>
              </a:ext>
            </a:extLst>
          </p:cNvPr>
          <p:cNvSpPr/>
          <p:nvPr/>
        </p:nvSpPr>
        <p:spPr>
          <a:xfrm>
            <a:off x="-82296" y="4553712"/>
            <a:ext cx="12426696" cy="2633472"/>
          </a:xfrm>
          <a:prstGeom prst="rect">
            <a:avLst/>
          </a:prstGeom>
          <a:solidFill>
            <a:srgbClr val="740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09551" y="195450"/>
            <a:ext cx="3620064" cy="680849"/>
            <a:chOff x="171451" y="243075"/>
            <a:chExt cx="3620064" cy="680849"/>
          </a:xfrm>
        </p:grpSpPr>
        <p:sp>
          <p:nvSpPr>
            <p:cNvPr id="3" name="文本框 2"/>
            <p:cNvSpPr txBox="1"/>
            <p:nvPr/>
          </p:nvSpPr>
          <p:spPr>
            <a:xfrm>
              <a:off x="895350" y="321889"/>
              <a:ext cx="28961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prstClr val="black">
                      <a:lumMod val="65000"/>
                      <a:lumOff val="35000"/>
                    </a:prstClr>
                  </a:solidFill>
                  <a:cs typeface="+mn-ea"/>
                  <a:sym typeface="+mn-lt"/>
                </a:rPr>
                <a:t>天空上的大湾区</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grpSp>
        <p:nvGrpSpPr>
          <p:cNvPr id="17" name="组合 16">
            <a:extLst>
              <a:ext uri="{FF2B5EF4-FFF2-40B4-BE49-F238E27FC236}">
                <a16:creationId xmlns:a16="http://schemas.microsoft.com/office/drawing/2014/main" id="{0EB44AEE-6F18-4985-A837-3A82EC9ABAB4}"/>
              </a:ext>
            </a:extLst>
          </p:cNvPr>
          <p:cNvGrpSpPr/>
          <p:nvPr/>
        </p:nvGrpSpPr>
        <p:grpSpPr>
          <a:xfrm>
            <a:off x="209551" y="4793708"/>
            <a:ext cx="46163178" cy="2153480"/>
            <a:chOff x="209551" y="4704520"/>
            <a:chExt cx="46163178" cy="2153480"/>
          </a:xfrm>
        </p:grpSpPr>
        <p:grpSp>
          <p:nvGrpSpPr>
            <p:cNvPr id="11" name="组合 10">
              <a:extLst>
                <a:ext uri="{FF2B5EF4-FFF2-40B4-BE49-F238E27FC236}">
                  <a16:creationId xmlns:a16="http://schemas.microsoft.com/office/drawing/2014/main" id="{E8320751-F086-42F6-A52C-4B98288E2486}"/>
                </a:ext>
              </a:extLst>
            </p:cNvPr>
            <p:cNvGrpSpPr/>
            <p:nvPr/>
          </p:nvGrpSpPr>
          <p:grpSpPr>
            <a:xfrm>
              <a:off x="209551" y="4704522"/>
              <a:ext cx="22958033" cy="2153478"/>
              <a:chOff x="452582" y="1227548"/>
              <a:chExt cx="22958033" cy="2153478"/>
            </a:xfrm>
          </p:grpSpPr>
          <p:pic>
            <p:nvPicPr>
              <p:cNvPr id="3074" name="Picture 2">
                <a:extLst>
                  <a:ext uri="{FF2B5EF4-FFF2-40B4-BE49-F238E27FC236}">
                    <a16:creationId xmlns:a16="http://schemas.microsoft.com/office/drawing/2014/main" id="{106F8D37-1F25-4F8D-9773-934CB0A7BC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582" y="1227550"/>
                <a:ext cx="4004527" cy="2153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5B05EED-B09C-4A94-9A8F-2427AA93CF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4221" y="1227550"/>
                <a:ext cx="3831949" cy="21534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6CF61AD1-DA8C-4DB2-A539-D26EEDFC60E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83282" y="1227550"/>
                <a:ext cx="3831946" cy="215347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7A9CEA04-F5A6-4B8C-BF08-E8D0DAED54D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862340" y="1227550"/>
                <a:ext cx="4016843" cy="215347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0AAAA116-F693-4B06-8019-5F08A587112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26295" y="1227550"/>
                <a:ext cx="2590151" cy="215347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CECD83E6-B29B-4DD3-81AA-06EC7E2BBD1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963558" y="1227548"/>
                <a:ext cx="3447057" cy="21534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组合 30">
              <a:extLst>
                <a:ext uri="{FF2B5EF4-FFF2-40B4-BE49-F238E27FC236}">
                  <a16:creationId xmlns:a16="http://schemas.microsoft.com/office/drawing/2014/main" id="{62544418-51D7-4094-94D8-3F54D3A2BC59}"/>
                </a:ext>
              </a:extLst>
            </p:cNvPr>
            <p:cNvGrpSpPr/>
            <p:nvPr/>
          </p:nvGrpSpPr>
          <p:grpSpPr>
            <a:xfrm>
              <a:off x="23414696" y="4704520"/>
              <a:ext cx="22958033" cy="2153478"/>
              <a:chOff x="452582" y="1227548"/>
              <a:chExt cx="22958033" cy="2153478"/>
            </a:xfrm>
          </p:grpSpPr>
          <p:pic>
            <p:nvPicPr>
              <p:cNvPr id="32" name="Picture 2">
                <a:extLst>
                  <a:ext uri="{FF2B5EF4-FFF2-40B4-BE49-F238E27FC236}">
                    <a16:creationId xmlns:a16="http://schemas.microsoft.com/office/drawing/2014/main" id="{AD866C2C-C537-4872-87FF-BAEA23661C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582" y="1227550"/>
                <a:ext cx="4004527" cy="21534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A247A193-FCC8-44C7-BCE8-7BDAAC9BEC9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4221" y="1227550"/>
                <a:ext cx="3831949" cy="21534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B5109E65-A5E5-42E2-961F-75F59AC976E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83282" y="1227550"/>
                <a:ext cx="3831946" cy="21534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9AB3CEB4-49C0-4419-9597-8505FFCBB04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862340" y="1227550"/>
                <a:ext cx="4016843" cy="21534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a:extLst>
                  <a:ext uri="{FF2B5EF4-FFF2-40B4-BE49-F238E27FC236}">
                    <a16:creationId xmlns:a16="http://schemas.microsoft.com/office/drawing/2014/main" id="{A5FE61B3-EC4C-405F-B287-141B7D367EF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26295" y="1227550"/>
                <a:ext cx="2590151" cy="21534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a:extLst>
                  <a:ext uri="{FF2B5EF4-FFF2-40B4-BE49-F238E27FC236}">
                    <a16:creationId xmlns:a16="http://schemas.microsoft.com/office/drawing/2014/main" id="{B1293AEA-F858-449D-96CF-1712269A0B1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963558" y="1227548"/>
                <a:ext cx="3447057" cy="215347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9" name="组合 38">
            <a:extLst>
              <a:ext uri="{FF2B5EF4-FFF2-40B4-BE49-F238E27FC236}">
                <a16:creationId xmlns:a16="http://schemas.microsoft.com/office/drawing/2014/main" id="{E57AE2C8-DC53-4ABB-81AF-37D8EDF0B081}"/>
              </a:ext>
            </a:extLst>
          </p:cNvPr>
          <p:cNvGrpSpPr/>
          <p:nvPr/>
        </p:nvGrpSpPr>
        <p:grpSpPr>
          <a:xfrm>
            <a:off x="-237050" y="1182497"/>
            <a:ext cx="12196763" cy="2603500"/>
            <a:chOff x="-9525" y="2692400"/>
            <a:chExt cx="12196763" cy="2603500"/>
          </a:xfrm>
        </p:grpSpPr>
        <p:grpSp>
          <p:nvGrpSpPr>
            <p:cNvPr id="40" name="Group 56">
              <a:extLst>
                <a:ext uri="{FF2B5EF4-FFF2-40B4-BE49-F238E27FC236}">
                  <a16:creationId xmlns:a16="http://schemas.microsoft.com/office/drawing/2014/main" id="{87DD0447-CCAA-46B5-A233-9D4314A1752E}"/>
                </a:ext>
              </a:extLst>
            </p:cNvPr>
            <p:cNvGrpSpPr>
              <a:grpSpLocks noChangeAspect="1"/>
            </p:cNvGrpSpPr>
            <p:nvPr/>
          </p:nvGrpSpPr>
          <p:grpSpPr bwMode="auto">
            <a:xfrm>
              <a:off x="-9525" y="2692400"/>
              <a:ext cx="12196763" cy="2603500"/>
              <a:chOff x="-6" y="1696"/>
              <a:chExt cx="7683" cy="1640"/>
            </a:xfrm>
          </p:grpSpPr>
          <p:sp>
            <p:nvSpPr>
              <p:cNvPr id="46" name="Line 57">
                <a:extLst>
                  <a:ext uri="{FF2B5EF4-FFF2-40B4-BE49-F238E27FC236}">
                    <a16:creationId xmlns:a16="http://schemas.microsoft.com/office/drawing/2014/main" id="{B9E35BD6-52DA-412D-A025-3BAE88E783A9}"/>
                  </a:ext>
                </a:extLst>
              </p:cNvPr>
              <p:cNvSpPr>
                <a:spLocks noChangeShapeType="1"/>
              </p:cNvSpPr>
              <p:nvPr/>
            </p:nvSpPr>
            <p:spPr bwMode="auto">
              <a:xfrm>
                <a:off x="2543" y="1850"/>
                <a:ext cx="0" cy="262"/>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47" name="Oval 58">
                <a:extLst>
                  <a:ext uri="{FF2B5EF4-FFF2-40B4-BE49-F238E27FC236}">
                    <a16:creationId xmlns:a16="http://schemas.microsoft.com/office/drawing/2014/main" id="{DFDEA2E1-46DC-4702-A0F1-4634626C5DFB}"/>
                  </a:ext>
                </a:extLst>
              </p:cNvPr>
              <p:cNvSpPr>
                <a:spLocks noChangeArrowheads="1"/>
              </p:cNvSpPr>
              <p:nvPr/>
            </p:nvSpPr>
            <p:spPr bwMode="auto">
              <a:xfrm>
                <a:off x="2490" y="1748"/>
                <a:ext cx="102" cy="102"/>
              </a:xfrm>
              <a:prstGeom prst="ellipse">
                <a:avLst/>
              </a:pr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48" name="Freeform 59">
                <a:extLst>
                  <a:ext uri="{FF2B5EF4-FFF2-40B4-BE49-F238E27FC236}">
                    <a16:creationId xmlns:a16="http://schemas.microsoft.com/office/drawing/2014/main" id="{5741EF6F-A250-4A56-BD43-CA68CCA4C8BC}"/>
                  </a:ext>
                </a:extLst>
              </p:cNvPr>
              <p:cNvSpPr/>
              <p:nvPr/>
            </p:nvSpPr>
            <p:spPr bwMode="auto">
              <a:xfrm>
                <a:off x="2550" y="2119"/>
                <a:ext cx="713" cy="487"/>
              </a:xfrm>
              <a:custGeom>
                <a:avLst/>
                <a:gdLst>
                  <a:gd name="T0" fmla="*/ 0 w 287"/>
                  <a:gd name="T1" fmla="*/ 0 h 195"/>
                  <a:gd name="T2" fmla="*/ 287 w 287"/>
                  <a:gd name="T3" fmla="*/ 195 h 195"/>
                </a:gdLst>
                <a:ahLst/>
                <a:cxnLst>
                  <a:cxn ang="0">
                    <a:pos x="T0" y="T1"/>
                  </a:cxn>
                  <a:cxn ang="0">
                    <a:pos x="T2" y="T3"/>
                  </a:cxn>
                </a:cxnLst>
                <a:rect l="0" t="0" r="r" b="b"/>
                <a:pathLst>
                  <a:path w="287" h="195">
                    <a:moveTo>
                      <a:pt x="0" y="0"/>
                    </a:moveTo>
                    <a:cubicBezTo>
                      <a:pt x="148" y="0"/>
                      <a:pt x="211" y="105"/>
                      <a:pt x="287" y="195"/>
                    </a:cubicBezTo>
                  </a:path>
                </a:pathLst>
              </a:cu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49" name="Freeform 60">
                <a:extLst>
                  <a:ext uri="{FF2B5EF4-FFF2-40B4-BE49-F238E27FC236}">
                    <a16:creationId xmlns:a16="http://schemas.microsoft.com/office/drawing/2014/main" id="{B56F805F-3133-45F8-99DC-5E6D13DBE677}"/>
                  </a:ext>
                </a:extLst>
              </p:cNvPr>
              <p:cNvSpPr/>
              <p:nvPr/>
            </p:nvSpPr>
            <p:spPr bwMode="auto">
              <a:xfrm>
                <a:off x="2009" y="2119"/>
                <a:ext cx="541" cy="280"/>
              </a:xfrm>
              <a:custGeom>
                <a:avLst/>
                <a:gdLst>
                  <a:gd name="T0" fmla="*/ 0 w 218"/>
                  <a:gd name="T1" fmla="*/ 112 h 112"/>
                  <a:gd name="T2" fmla="*/ 218 w 218"/>
                  <a:gd name="T3" fmla="*/ 0 h 112"/>
                </a:gdLst>
                <a:ahLst/>
                <a:cxnLst>
                  <a:cxn ang="0">
                    <a:pos x="T0" y="T1"/>
                  </a:cxn>
                  <a:cxn ang="0">
                    <a:pos x="T2" y="T3"/>
                  </a:cxn>
                </a:cxnLst>
                <a:rect l="0" t="0" r="r" b="b"/>
                <a:pathLst>
                  <a:path w="218" h="112">
                    <a:moveTo>
                      <a:pt x="0" y="112"/>
                    </a:moveTo>
                    <a:cubicBezTo>
                      <a:pt x="53" y="51"/>
                      <a:pt x="115" y="0"/>
                      <a:pt x="218" y="0"/>
                    </a:cubicBezTo>
                  </a:path>
                </a:pathLst>
              </a:cu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50" name="Oval 61">
                <a:extLst>
                  <a:ext uri="{FF2B5EF4-FFF2-40B4-BE49-F238E27FC236}">
                    <a16:creationId xmlns:a16="http://schemas.microsoft.com/office/drawing/2014/main" id="{E654E831-7C60-42DE-BB82-0C5891B7F283}"/>
                  </a:ext>
                </a:extLst>
              </p:cNvPr>
              <p:cNvSpPr>
                <a:spLocks noChangeArrowheads="1"/>
              </p:cNvSpPr>
              <p:nvPr/>
            </p:nvSpPr>
            <p:spPr bwMode="auto">
              <a:xfrm>
                <a:off x="2061" y="2259"/>
                <a:ext cx="988" cy="995"/>
              </a:xfrm>
              <a:prstGeom prst="ellipse">
                <a:avLst/>
              </a:prstGeom>
              <a:solidFill>
                <a:srgbClr val="C8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51" name="Oval 62">
                <a:extLst>
                  <a:ext uri="{FF2B5EF4-FFF2-40B4-BE49-F238E27FC236}">
                    <a16:creationId xmlns:a16="http://schemas.microsoft.com/office/drawing/2014/main" id="{BD51E3A2-0350-4EC9-9BF3-906851267E12}"/>
                  </a:ext>
                </a:extLst>
              </p:cNvPr>
              <p:cNvSpPr>
                <a:spLocks noChangeArrowheads="1"/>
              </p:cNvSpPr>
              <p:nvPr/>
            </p:nvSpPr>
            <p:spPr bwMode="auto">
              <a:xfrm>
                <a:off x="2180" y="2381"/>
                <a:ext cx="750" cy="7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52" name="Line 63">
                <a:extLst>
                  <a:ext uri="{FF2B5EF4-FFF2-40B4-BE49-F238E27FC236}">
                    <a16:creationId xmlns:a16="http://schemas.microsoft.com/office/drawing/2014/main" id="{A07A39E8-3D04-4E17-9FF1-7608C20E0BFB}"/>
                  </a:ext>
                </a:extLst>
              </p:cNvPr>
              <p:cNvSpPr>
                <a:spLocks noChangeShapeType="1"/>
              </p:cNvSpPr>
              <p:nvPr/>
            </p:nvSpPr>
            <p:spPr bwMode="auto">
              <a:xfrm flipV="1">
                <a:off x="3804" y="2937"/>
                <a:ext cx="0" cy="249"/>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53" name="Oval 64">
                <a:extLst>
                  <a:ext uri="{FF2B5EF4-FFF2-40B4-BE49-F238E27FC236}">
                    <a16:creationId xmlns:a16="http://schemas.microsoft.com/office/drawing/2014/main" id="{24B1E8AF-8BE3-410B-92A0-FDE694326B17}"/>
                  </a:ext>
                </a:extLst>
              </p:cNvPr>
              <p:cNvSpPr>
                <a:spLocks noChangeArrowheads="1"/>
              </p:cNvSpPr>
              <p:nvPr/>
            </p:nvSpPr>
            <p:spPr bwMode="auto">
              <a:xfrm>
                <a:off x="3752" y="3189"/>
                <a:ext cx="104" cy="105"/>
              </a:xfrm>
              <a:prstGeom prst="ellipse">
                <a:avLst/>
              </a:pr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54" name="Freeform 65">
                <a:extLst>
                  <a:ext uri="{FF2B5EF4-FFF2-40B4-BE49-F238E27FC236}">
                    <a16:creationId xmlns:a16="http://schemas.microsoft.com/office/drawing/2014/main" id="{A524E1B3-4261-41C7-9D83-1AF10E12C9CF}"/>
                  </a:ext>
                </a:extLst>
              </p:cNvPr>
              <p:cNvSpPr/>
              <p:nvPr/>
            </p:nvSpPr>
            <p:spPr bwMode="auto">
              <a:xfrm>
                <a:off x="3263" y="2481"/>
                <a:ext cx="1239" cy="436"/>
              </a:xfrm>
              <a:custGeom>
                <a:avLst/>
                <a:gdLst>
                  <a:gd name="T0" fmla="*/ 0 w 499"/>
                  <a:gd name="T1" fmla="*/ 50 h 175"/>
                  <a:gd name="T2" fmla="*/ 229 w 499"/>
                  <a:gd name="T3" fmla="*/ 175 h 175"/>
                  <a:gd name="T4" fmla="*/ 499 w 499"/>
                  <a:gd name="T5" fmla="*/ 0 h 175"/>
                </a:gdLst>
                <a:ahLst/>
                <a:cxnLst>
                  <a:cxn ang="0">
                    <a:pos x="T0" y="T1"/>
                  </a:cxn>
                  <a:cxn ang="0">
                    <a:pos x="T2" y="T3"/>
                  </a:cxn>
                  <a:cxn ang="0">
                    <a:pos x="T4" y="T5"/>
                  </a:cxn>
                </a:cxnLst>
                <a:rect l="0" t="0" r="r" b="b"/>
                <a:pathLst>
                  <a:path w="499" h="175">
                    <a:moveTo>
                      <a:pt x="0" y="50"/>
                    </a:moveTo>
                    <a:cubicBezTo>
                      <a:pt x="56" y="117"/>
                      <a:pt x="119" y="175"/>
                      <a:pt x="229" y="175"/>
                    </a:cubicBezTo>
                    <a:cubicBezTo>
                      <a:pt x="366" y="175"/>
                      <a:pt x="431" y="85"/>
                      <a:pt x="499" y="0"/>
                    </a:cubicBezTo>
                  </a:path>
                </a:pathLst>
              </a:cu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55" name="Oval 66">
                <a:extLst>
                  <a:ext uri="{FF2B5EF4-FFF2-40B4-BE49-F238E27FC236}">
                    <a16:creationId xmlns:a16="http://schemas.microsoft.com/office/drawing/2014/main" id="{9E451878-2C9E-47EE-9EBB-F5687C057EFE}"/>
                  </a:ext>
                </a:extLst>
              </p:cNvPr>
              <p:cNvSpPr>
                <a:spLocks noChangeArrowheads="1"/>
              </p:cNvSpPr>
              <p:nvPr/>
            </p:nvSpPr>
            <p:spPr bwMode="auto">
              <a:xfrm>
                <a:off x="3335" y="1765"/>
                <a:ext cx="990" cy="993"/>
              </a:xfrm>
              <a:prstGeom prst="ellipse">
                <a:avLst/>
              </a:prstGeom>
              <a:solidFill>
                <a:srgbClr val="E80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56" name="Oval 67">
                <a:extLst>
                  <a:ext uri="{FF2B5EF4-FFF2-40B4-BE49-F238E27FC236}">
                    <a16:creationId xmlns:a16="http://schemas.microsoft.com/office/drawing/2014/main" id="{8AD381C4-4C9B-457D-BDB9-FDEC407C6B4A}"/>
                  </a:ext>
                </a:extLst>
              </p:cNvPr>
              <p:cNvSpPr>
                <a:spLocks noChangeArrowheads="1"/>
              </p:cNvSpPr>
              <p:nvPr/>
            </p:nvSpPr>
            <p:spPr bwMode="auto">
              <a:xfrm>
                <a:off x="3456" y="1885"/>
                <a:ext cx="748" cy="7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57" name="Line 68">
                <a:extLst>
                  <a:ext uri="{FF2B5EF4-FFF2-40B4-BE49-F238E27FC236}">
                    <a16:creationId xmlns:a16="http://schemas.microsoft.com/office/drawing/2014/main" id="{30CEE14A-6884-45F3-92D4-ABC7972AF289}"/>
                  </a:ext>
                </a:extLst>
              </p:cNvPr>
              <p:cNvSpPr>
                <a:spLocks noChangeShapeType="1"/>
              </p:cNvSpPr>
              <p:nvPr/>
            </p:nvSpPr>
            <p:spPr bwMode="auto">
              <a:xfrm>
                <a:off x="5135" y="1850"/>
                <a:ext cx="0" cy="262"/>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58" name="Oval 69">
                <a:extLst>
                  <a:ext uri="{FF2B5EF4-FFF2-40B4-BE49-F238E27FC236}">
                    <a16:creationId xmlns:a16="http://schemas.microsoft.com/office/drawing/2014/main" id="{CA274E5D-B861-413F-9E2C-F8C4E6CE33D9}"/>
                  </a:ext>
                </a:extLst>
              </p:cNvPr>
              <p:cNvSpPr>
                <a:spLocks noChangeArrowheads="1"/>
              </p:cNvSpPr>
              <p:nvPr/>
            </p:nvSpPr>
            <p:spPr bwMode="auto">
              <a:xfrm>
                <a:off x="5080" y="1748"/>
                <a:ext cx="102" cy="102"/>
              </a:xfrm>
              <a:prstGeom prst="ellipse">
                <a:avLst/>
              </a:pr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59" name="Freeform 70">
                <a:extLst>
                  <a:ext uri="{FF2B5EF4-FFF2-40B4-BE49-F238E27FC236}">
                    <a16:creationId xmlns:a16="http://schemas.microsoft.com/office/drawing/2014/main" id="{A7A2B28B-1AE4-44D6-ABBB-2886FD67DA8A}"/>
                  </a:ext>
                </a:extLst>
              </p:cNvPr>
              <p:cNvSpPr/>
              <p:nvPr/>
            </p:nvSpPr>
            <p:spPr bwMode="auto">
              <a:xfrm>
                <a:off x="4502" y="2119"/>
                <a:ext cx="1301" cy="459"/>
              </a:xfrm>
              <a:custGeom>
                <a:avLst/>
                <a:gdLst>
                  <a:gd name="T0" fmla="*/ 0 w 524"/>
                  <a:gd name="T1" fmla="*/ 145 h 184"/>
                  <a:gd name="T2" fmla="*/ 246 w 524"/>
                  <a:gd name="T3" fmla="*/ 0 h 184"/>
                  <a:gd name="T4" fmla="*/ 524 w 524"/>
                  <a:gd name="T5" fmla="*/ 184 h 184"/>
                </a:gdLst>
                <a:ahLst/>
                <a:cxnLst>
                  <a:cxn ang="0">
                    <a:pos x="T0" y="T1"/>
                  </a:cxn>
                  <a:cxn ang="0">
                    <a:pos x="T2" y="T3"/>
                  </a:cxn>
                  <a:cxn ang="0">
                    <a:pos x="T4" y="T5"/>
                  </a:cxn>
                </a:cxnLst>
                <a:rect l="0" t="0" r="r" b="b"/>
                <a:pathLst>
                  <a:path w="524" h="184">
                    <a:moveTo>
                      <a:pt x="0" y="145"/>
                    </a:moveTo>
                    <a:cubicBezTo>
                      <a:pt x="61" y="70"/>
                      <a:pt x="125" y="0"/>
                      <a:pt x="246" y="0"/>
                    </a:cubicBezTo>
                    <a:cubicBezTo>
                      <a:pt x="389" y="0"/>
                      <a:pt x="452" y="97"/>
                      <a:pt x="524" y="184"/>
                    </a:cubicBezTo>
                  </a:path>
                </a:pathLst>
              </a:custGeom>
              <a:noFill/>
              <a:ln w="47625" cap="flat">
                <a:solidFill>
                  <a:srgbClr val="E8010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60" name="Oval 71">
                <a:extLst>
                  <a:ext uri="{FF2B5EF4-FFF2-40B4-BE49-F238E27FC236}">
                    <a16:creationId xmlns:a16="http://schemas.microsoft.com/office/drawing/2014/main" id="{EE2B9FE1-2094-4D78-B9FE-22E175A2C5F1}"/>
                  </a:ext>
                </a:extLst>
              </p:cNvPr>
              <p:cNvSpPr>
                <a:spLocks noChangeArrowheads="1"/>
              </p:cNvSpPr>
              <p:nvPr/>
            </p:nvSpPr>
            <p:spPr bwMode="auto">
              <a:xfrm>
                <a:off x="4651" y="2341"/>
                <a:ext cx="990" cy="995"/>
              </a:xfrm>
              <a:prstGeom prst="ellipse">
                <a:avLst/>
              </a:prstGeom>
              <a:solidFill>
                <a:srgbClr val="C8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61" name="Oval 72">
                <a:extLst>
                  <a:ext uri="{FF2B5EF4-FFF2-40B4-BE49-F238E27FC236}">
                    <a16:creationId xmlns:a16="http://schemas.microsoft.com/office/drawing/2014/main" id="{17579FD6-2FE3-4295-B824-79FB867DA952}"/>
                  </a:ext>
                </a:extLst>
              </p:cNvPr>
              <p:cNvSpPr>
                <a:spLocks noChangeArrowheads="1"/>
              </p:cNvSpPr>
              <p:nvPr/>
            </p:nvSpPr>
            <p:spPr bwMode="auto">
              <a:xfrm>
                <a:off x="4772" y="2464"/>
                <a:ext cx="748" cy="7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62" name="Line 73">
                <a:extLst>
                  <a:ext uri="{FF2B5EF4-FFF2-40B4-BE49-F238E27FC236}">
                    <a16:creationId xmlns:a16="http://schemas.microsoft.com/office/drawing/2014/main" id="{46C20202-537B-4CF5-A773-DEF8AC94ADBA}"/>
                  </a:ext>
                </a:extLst>
              </p:cNvPr>
              <p:cNvSpPr>
                <a:spLocks noChangeShapeType="1"/>
              </p:cNvSpPr>
              <p:nvPr/>
            </p:nvSpPr>
            <p:spPr bwMode="auto">
              <a:xfrm flipV="1">
                <a:off x="1269" y="2937"/>
                <a:ext cx="0" cy="249"/>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63" name="Oval 74">
                <a:extLst>
                  <a:ext uri="{FF2B5EF4-FFF2-40B4-BE49-F238E27FC236}">
                    <a16:creationId xmlns:a16="http://schemas.microsoft.com/office/drawing/2014/main" id="{E999BF81-7785-4AC7-8222-3A7021EBF805}"/>
                  </a:ext>
                </a:extLst>
              </p:cNvPr>
              <p:cNvSpPr>
                <a:spLocks noChangeArrowheads="1"/>
              </p:cNvSpPr>
              <p:nvPr/>
            </p:nvSpPr>
            <p:spPr bwMode="auto">
              <a:xfrm>
                <a:off x="1214" y="3189"/>
                <a:ext cx="104" cy="105"/>
              </a:xfrm>
              <a:prstGeom prst="ellipse">
                <a:avLst/>
              </a:pr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64" name="Freeform 75">
                <a:extLst>
                  <a:ext uri="{FF2B5EF4-FFF2-40B4-BE49-F238E27FC236}">
                    <a16:creationId xmlns:a16="http://schemas.microsoft.com/office/drawing/2014/main" id="{FEEE72A3-6F33-4FC2-9FE9-67E5D832ED66}"/>
                  </a:ext>
                </a:extLst>
              </p:cNvPr>
              <p:cNvSpPr/>
              <p:nvPr/>
            </p:nvSpPr>
            <p:spPr bwMode="auto">
              <a:xfrm>
                <a:off x="-6" y="2119"/>
                <a:ext cx="2019" cy="798"/>
              </a:xfrm>
              <a:custGeom>
                <a:avLst/>
                <a:gdLst>
                  <a:gd name="T0" fmla="*/ 0 w 813"/>
                  <a:gd name="T1" fmla="*/ 0 h 320"/>
                  <a:gd name="T2" fmla="*/ 515 w 813"/>
                  <a:gd name="T3" fmla="*/ 320 h 320"/>
                  <a:gd name="T4" fmla="*/ 813 w 813"/>
                  <a:gd name="T5" fmla="*/ 112 h 320"/>
                </a:gdLst>
                <a:ahLst/>
                <a:cxnLst>
                  <a:cxn ang="0">
                    <a:pos x="T0" y="T1"/>
                  </a:cxn>
                  <a:cxn ang="0">
                    <a:pos x="T2" y="T3"/>
                  </a:cxn>
                  <a:cxn ang="0">
                    <a:pos x="T4" y="T5"/>
                  </a:cxn>
                </a:cxnLst>
                <a:rect l="0" t="0" r="r" b="b"/>
                <a:pathLst>
                  <a:path w="813" h="320">
                    <a:moveTo>
                      <a:pt x="0" y="0"/>
                    </a:moveTo>
                    <a:cubicBezTo>
                      <a:pt x="258" y="0"/>
                      <a:pt x="258" y="320"/>
                      <a:pt x="515" y="320"/>
                    </a:cubicBezTo>
                    <a:cubicBezTo>
                      <a:pt x="670" y="320"/>
                      <a:pt x="732" y="204"/>
                      <a:pt x="813" y="112"/>
                    </a:cubicBezTo>
                  </a:path>
                </a:pathLst>
              </a:cu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65" name="Oval 76">
                <a:extLst>
                  <a:ext uri="{FF2B5EF4-FFF2-40B4-BE49-F238E27FC236}">
                    <a16:creationId xmlns:a16="http://schemas.microsoft.com/office/drawing/2014/main" id="{89090E58-24A8-4557-89BC-28F7317D69C7}"/>
                  </a:ext>
                </a:extLst>
              </p:cNvPr>
              <p:cNvSpPr>
                <a:spLocks noChangeArrowheads="1"/>
              </p:cNvSpPr>
              <p:nvPr/>
            </p:nvSpPr>
            <p:spPr bwMode="auto">
              <a:xfrm>
                <a:off x="770" y="1696"/>
                <a:ext cx="988" cy="992"/>
              </a:xfrm>
              <a:prstGeom prst="ellipse">
                <a:avLst/>
              </a:prstGeom>
              <a:solidFill>
                <a:srgbClr val="E80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66" name="Oval 77">
                <a:extLst>
                  <a:ext uri="{FF2B5EF4-FFF2-40B4-BE49-F238E27FC236}">
                    <a16:creationId xmlns:a16="http://schemas.microsoft.com/office/drawing/2014/main" id="{7701C107-D92B-4E32-AD85-ED458EE5A2F7}"/>
                  </a:ext>
                </a:extLst>
              </p:cNvPr>
              <p:cNvSpPr>
                <a:spLocks noChangeArrowheads="1"/>
              </p:cNvSpPr>
              <p:nvPr/>
            </p:nvSpPr>
            <p:spPr bwMode="auto">
              <a:xfrm>
                <a:off x="891" y="1815"/>
                <a:ext cx="748" cy="7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67" name="Line 78">
                <a:extLst>
                  <a:ext uri="{FF2B5EF4-FFF2-40B4-BE49-F238E27FC236}">
                    <a16:creationId xmlns:a16="http://schemas.microsoft.com/office/drawing/2014/main" id="{1CA7AC83-C4A6-4BDF-9D92-4A6CEB16858A}"/>
                  </a:ext>
                </a:extLst>
              </p:cNvPr>
              <p:cNvSpPr>
                <a:spLocks noChangeShapeType="1"/>
              </p:cNvSpPr>
              <p:nvPr/>
            </p:nvSpPr>
            <p:spPr bwMode="auto">
              <a:xfrm flipV="1">
                <a:off x="6354" y="2937"/>
                <a:ext cx="0" cy="249"/>
              </a:xfrm>
              <a:prstGeom prst="line">
                <a:avLst/>
              </a:prstGeom>
              <a:noFill/>
              <a:ln w="47625" cap="flat">
                <a:solidFill>
                  <a:srgbClr val="E8010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dirty="0">
                  <a:solidFill>
                    <a:schemeClr val="tx1">
                      <a:lumMod val="65000"/>
                      <a:lumOff val="35000"/>
                    </a:schemeClr>
                  </a:solidFill>
                  <a:cs typeface="+mn-ea"/>
                  <a:sym typeface="+mn-lt"/>
                </a:endParaRPr>
              </a:p>
            </p:txBody>
          </p:sp>
          <p:sp>
            <p:nvSpPr>
              <p:cNvPr id="68" name="Oval 79">
                <a:extLst>
                  <a:ext uri="{FF2B5EF4-FFF2-40B4-BE49-F238E27FC236}">
                    <a16:creationId xmlns:a16="http://schemas.microsoft.com/office/drawing/2014/main" id="{4B7F6C44-411B-427F-9D85-28097EC7A0A5}"/>
                  </a:ext>
                </a:extLst>
              </p:cNvPr>
              <p:cNvSpPr>
                <a:spLocks noChangeArrowheads="1"/>
              </p:cNvSpPr>
              <p:nvPr/>
            </p:nvSpPr>
            <p:spPr bwMode="auto">
              <a:xfrm>
                <a:off x="6304" y="3189"/>
                <a:ext cx="104" cy="105"/>
              </a:xfrm>
              <a:prstGeom prst="ellipse">
                <a:avLst/>
              </a:pr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69" name="Freeform 80">
                <a:extLst>
                  <a:ext uri="{FF2B5EF4-FFF2-40B4-BE49-F238E27FC236}">
                    <a16:creationId xmlns:a16="http://schemas.microsoft.com/office/drawing/2014/main" id="{6E213135-3E0A-4F1A-8465-493FA9C6C27D}"/>
                  </a:ext>
                </a:extLst>
              </p:cNvPr>
              <p:cNvSpPr/>
              <p:nvPr/>
            </p:nvSpPr>
            <p:spPr bwMode="auto">
              <a:xfrm>
                <a:off x="5805" y="2125"/>
                <a:ext cx="1872" cy="798"/>
              </a:xfrm>
              <a:custGeom>
                <a:avLst/>
                <a:gdLst>
                  <a:gd name="T0" fmla="*/ 0 w 754"/>
                  <a:gd name="T1" fmla="*/ 184 h 320"/>
                  <a:gd name="T2" fmla="*/ 238 w 754"/>
                  <a:gd name="T3" fmla="*/ 320 h 320"/>
                  <a:gd name="T4" fmla="*/ 754 w 754"/>
                  <a:gd name="T5" fmla="*/ 0 h 320"/>
                </a:gdLst>
                <a:ahLst/>
                <a:cxnLst>
                  <a:cxn ang="0">
                    <a:pos x="T0" y="T1"/>
                  </a:cxn>
                  <a:cxn ang="0">
                    <a:pos x="T2" y="T3"/>
                  </a:cxn>
                  <a:cxn ang="0">
                    <a:pos x="T4" y="T5"/>
                  </a:cxn>
                </a:cxnLst>
                <a:rect l="0" t="0" r="r" b="b"/>
                <a:pathLst>
                  <a:path w="754" h="320">
                    <a:moveTo>
                      <a:pt x="0" y="184"/>
                    </a:moveTo>
                    <a:cubicBezTo>
                      <a:pt x="59" y="255"/>
                      <a:pt x="123" y="320"/>
                      <a:pt x="238" y="320"/>
                    </a:cubicBezTo>
                    <a:cubicBezTo>
                      <a:pt x="496" y="320"/>
                      <a:pt x="496" y="0"/>
                      <a:pt x="754" y="0"/>
                    </a:cubicBezTo>
                  </a:path>
                </a:pathLst>
              </a:custGeom>
              <a:noFill/>
              <a:ln w="47625" cap="flat">
                <a:solidFill>
                  <a:srgbClr val="E80104"/>
                </a:solidFill>
                <a:prstDash val="solid"/>
                <a:miter lim="800000"/>
              </a:ln>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70" name="Oval 81">
                <a:extLst>
                  <a:ext uri="{FF2B5EF4-FFF2-40B4-BE49-F238E27FC236}">
                    <a16:creationId xmlns:a16="http://schemas.microsoft.com/office/drawing/2014/main" id="{0B188FC0-6447-4657-81D3-8D1767C60CFA}"/>
                  </a:ext>
                </a:extLst>
              </p:cNvPr>
              <p:cNvSpPr>
                <a:spLocks noChangeArrowheads="1"/>
              </p:cNvSpPr>
              <p:nvPr/>
            </p:nvSpPr>
            <p:spPr bwMode="auto">
              <a:xfrm>
                <a:off x="5902" y="1765"/>
                <a:ext cx="988" cy="993"/>
              </a:xfrm>
              <a:prstGeom prst="ellipse">
                <a:avLst/>
              </a:prstGeom>
              <a:solidFill>
                <a:srgbClr val="E801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sp>
            <p:nvSpPr>
              <p:cNvPr id="71" name="Oval 82">
                <a:extLst>
                  <a:ext uri="{FF2B5EF4-FFF2-40B4-BE49-F238E27FC236}">
                    <a16:creationId xmlns:a16="http://schemas.microsoft.com/office/drawing/2014/main" id="{B97F2888-5A86-4333-9895-15F17DF9198C}"/>
                  </a:ext>
                </a:extLst>
              </p:cNvPr>
              <p:cNvSpPr>
                <a:spLocks noChangeArrowheads="1"/>
              </p:cNvSpPr>
              <p:nvPr/>
            </p:nvSpPr>
            <p:spPr bwMode="auto">
              <a:xfrm>
                <a:off x="6021" y="1885"/>
                <a:ext cx="748" cy="75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schemeClr val="tx1">
                      <a:lumMod val="65000"/>
                      <a:lumOff val="35000"/>
                    </a:schemeClr>
                  </a:solidFill>
                  <a:cs typeface="+mn-ea"/>
                  <a:sym typeface="+mn-lt"/>
                </a:endParaRPr>
              </a:p>
            </p:txBody>
          </p:sp>
        </p:grpSp>
        <p:sp>
          <p:nvSpPr>
            <p:cNvPr id="41" name="文本框 40">
              <a:extLst>
                <a:ext uri="{FF2B5EF4-FFF2-40B4-BE49-F238E27FC236}">
                  <a16:creationId xmlns:a16="http://schemas.microsoft.com/office/drawing/2014/main" id="{A81F39B9-2796-41E0-BAE5-9799A3903053}"/>
                </a:ext>
              </a:extLst>
            </p:cNvPr>
            <p:cNvSpPr txBox="1"/>
            <p:nvPr/>
          </p:nvSpPr>
          <p:spPr bwMode="auto">
            <a:xfrm>
              <a:off x="1529000" y="3309790"/>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b="1" kern="0" dirty="0">
                  <a:solidFill>
                    <a:schemeClr val="tx1">
                      <a:lumMod val="65000"/>
                      <a:lumOff val="35000"/>
                    </a:schemeClr>
                  </a:solidFill>
                  <a:cs typeface="+mn-ea"/>
                  <a:sym typeface="+mn-lt"/>
                </a:rPr>
                <a:t>2012</a:t>
              </a:r>
              <a:endParaRPr b="1" kern="0" dirty="0">
                <a:solidFill>
                  <a:schemeClr val="tx1">
                    <a:lumMod val="65000"/>
                    <a:lumOff val="35000"/>
                  </a:schemeClr>
                </a:solidFill>
                <a:cs typeface="+mn-ea"/>
                <a:sym typeface="+mn-lt"/>
              </a:endParaRPr>
            </a:p>
          </p:txBody>
        </p:sp>
        <p:sp>
          <p:nvSpPr>
            <p:cNvPr id="42" name="文本框 7">
              <a:extLst>
                <a:ext uri="{FF2B5EF4-FFF2-40B4-BE49-F238E27FC236}">
                  <a16:creationId xmlns:a16="http://schemas.microsoft.com/office/drawing/2014/main" id="{2FF083DA-7AD2-4738-8ACC-F7532A50F118}"/>
                </a:ext>
              </a:extLst>
            </p:cNvPr>
            <p:cNvSpPr txBox="1"/>
            <p:nvPr/>
          </p:nvSpPr>
          <p:spPr bwMode="auto">
            <a:xfrm>
              <a:off x="5606494" y="3436790"/>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lumMod val="65000"/>
                      <a:lumOff val="35000"/>
                    </a:prstClr>
                  </a:solidFill>
                  <a:effectLst/>
                  <a:uLnTx/>
                  <a:uFillTx/>
                  <a:cs typeface="+mn-ea"/>
                  <a:sym typeface="+mn-lt"/>
                </a:rPr>
                <a:t>2019</a:t>
              </a:r>
            </a:p>
          </p:txBody>
        </p:sp>
        <p:sp>
          <p:nvSpPr>
            <p:cNvPr id="43" name="文本框 7">
              <a:extLst>
                <a:ext uri="{FF2B5EF4-FFF2-40B4-BE49-F238E27FC236}">
                  <a16:creationId xmlns:a16="http://schemas.microsoft.com/office/drawing/2014/main" id="{D2C3FF06-CD08-41A3-A995-AB59F35E04A8}"/>
                </a:ext>
              </a:extLst>
            </p:cNvPr>
            <p:cNvSpPr txBox="1"/>
            <p:nvPr/>
          </p:nvSpPr>
          <p:spPr bwMode="auto">
            <a:xfrm>
              <a:off x="9683987" y="3436790"/>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lumMod val="65000"/>
                      <a:lumOff val="35000"/>
                    </a:prstClr>
                  </a:solidFill>
                  <a:effectLst/>
                  <a:uLnTx/>
                  <a:uFillTx/>
                  <a:cs typeface="+mn-ea"/>
                  <a:sym typeface="+mn-lt"/>
                </a:rPr>
                <a:t>2022</a:t>
              </a:r>
            </a:p>
          </p:txBody>
        </p:sp>
        <p:sp>
          <p:nvSpPr>
            <p:cNvPr id="44" name="文本框 7">
              <a:extLst>
                <a:ext uri="{FF2B5EF4-FFF2-40B4-BE49-F238E27FC236}">
                  <a16:creationId xmlns:a16="http://schemas.microsoft.com/office/drawing/2014/main" id="{1634F4EC-07BF-4377-B958-C574F65BDA0A}"/>
                </a:ext>
              </a:extLst>
            </p:cNvPr>
            <p:cNvSpPr txBox="1"/>
            <p:nvPr/>
          </p:nvSpPr>
          <p:spPr bwMode="auto">
            <a:xfrm>
              <a:off x="3574731" y="4211194"/>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lumMod val="65000"/>
                      <a:lumOff val="35000"/>
                    </a:prstClr>
                  </a:solidFill>
                  <a:effectLst/>
                  <a:uLnTx/>
                  <a:uFillTx/>
                  <a:cs typeface="+mn-ea"/>
                  <a:sym typeface="+mn-lt"/>
                </a:rPr>
                <a:t>2018</a:t>
              </a:r>
            </a:p>
          </p:txBody>
        </p:sp>
        <p:sp>
          <p:nvSpPr>
            <p:cNvPr id="45" name="文本框 7">
              <a:extLst>
                <a:ext uri="{FF2B5EF4-FFF2-40B4-BE49-F238E27FC236}">
                  <a16:creationId xmlns:a16="http://schemas.microsoft.com/office/drawing/2014/main" id="{9B12B4BD-BA98-4B51-871C-C4CDB5057FF2}"/>
                </a:ext>
              </a:extLst>
            </p:cNvPr>
            <p:cNvSpPr txBox="1"/>
            <p:nvPr/>
          </p:nvSpPr>
          <p:spPr bwMode="auto">
            <a:xfrm>
              <a:off x="7694056" y="4350397"/>
              <a:ext cx="971075" cy="36830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lumMod val="65000"/>
                      <a:lumOff val="35000"/>
                    </a:prstClr>
                  </a:solidFill>
                  <a:effectLst/>
                  <a:uLnTx/>
                  <a:uFillTx/>
                  <a:cs typeface="+mn-ea"/>
                  <a:sym typeface="+mn-lt"/>
                </a:rPr>
                <a:t>2020</a:t>
              </a:r>
            </a:p>
          </p:txBody>
        </p:sp>
      </p:grpSp>
      <p:sp>
        <p:nvSpPr>
          <p:cNvPr id="72" name="文本框 71">
            <a:extLst>
              <a:ext uri="{FF2B5EF4-FFF2-40B4-BE49-F238E27FC236}">
                <a16:creationId xmlns:a16="http://schemas.microsoft.com/office/drawing/2014/main" id="{EE47C6EA-8442-4398-833C-10CCB32C49E7}"/>
              </a:ext>
            </a:extLst>
          </p:cNvPr>
          <p:cNvSpPr txBox="1"/>
          <p:nvPr/>
        </p:nvSpPr>
        <p:spPr>
          <a:xfrm>
            <a:off x="274435" y="3823115"/>
            <a:ext cx="3066430" cy="4160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ct val="0"/>
              </a:spcAft>
              <a:buClrTx/>
              <a:buSzTx/>
              <a:buFontTx/>
              <a:buNone/>
              <a:defRPr/>
            </a:pPr>
            <a:r>
              <a:rPr lang="zh-CN" altLang="en-US" sz="1600" dirty="0">
                <a:solidFill>
                  <a:prstClr val="black">
                    <a:lumMod val="65000"/>
                    <a:lumOff val="35000"/>
                  </a:prstClr>
                </a:solidFill>
                <a:cs typeface="+mn-ea"/>
                <a:sym typeface="+mn-lt"/>
              </a:rPr>
              <a:t>深圳机场扩建工程投用</a:t>
            </a: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73" name="文本框 72">
            <a:extLst>
              <a:ext uri="{FF2B5EF4-FFF2-40B4-BE49-F238E27FC236}">
                <a16:creationId xmlns:a16="http://schemas.microsoft.com/office/drawing/2014/main" id="{CD2CA45C-81CD-4D1D-8D92-C7A79B11CF07}"/>
              </a:ext>
            </a:extLst>
          </p:cNvPr>
          <p:cNvSpPr txBox="1"/>
          <p:nvPr/>
        </p:nvSpPr>
        <p:spPr>
          <a:xfrm>
            <a:off x="2316901" y="869730"/>
            <a:ext cx="3104529" cy="78534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珠海机场东指廊启用</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ctr" defTabSz="914400" rtl="0" eaLnBrk="1" fontAlgn="auto" latinLnBrk="0" hangingPunct="1">
              <a:lnSpc>
                <a:spcPct val="150000"/>
              </a:lnSpc>
              <a:spcBef>
                <a:spcPts val="0"/>
              </a:spcBef>
              <a:spcAft>
                <a:spcPct val="0"/>
              </a:spcAft>
              <a:buClrTx/>
              <a:buSzTx/>
              <a:buFontTx/>
              <a:buNone/>
              <a:defRPr/>
            </a:pPr>
            <a:r>
              <a:rPr lang="zh-CN" altLang="en-US" sz="1600" dirty="0">
                <a:solidFill>
                  <a:prstClr val="black">
                    <a:lumMod val="65000"/>
                    <a:lumOff val="35000"/>
                  </a:prstClr>
                </a:solidFill>
                <a:cs typeface="+mn-ea"/>
                <a:sym typeface="+mn-lt"/>
              </a:rPr>
              <a:t>广州机场</a:t>
            </a:r>
            <a:r>
              <a:rPr lang="en-US" altLang="zh-CN" sz="1600" dirty="0">
                <a:solidFill>
                  <a:prstClr val="black">
                    <a:lumMod val="65000"/>
                    <a:lumOff val="35000"/>
                  </a:prstClr>
                </a:solidFill>
                <a:cs typeface="+mn-ea"/>
                <a:sym typeface="+mn-lt"/>
              </a:rPr>
              <a:t>T2</a:t>
            </a:r>
            <a:r>
              <a:rPr lang="zh-CN" altLang="en-US" sz="1600" dirty="0">
                <a:solidFill>
                  <a:prstClr val="black">
                    <a:lumMod val="65000"/>
                    <a:lumOff val="35000"/>
                  </a:prstClr>
                </a:solidFill>
                <a:cs typeface="+mn-ea"/>
                <a:sym typeface="+mn-lt"/>
              </a:rPr>
              <a:t>航站楼启用</a:t>
            </a: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74" name="文本框 73">
            <a:extLst>
              <a:ext uri="{FF2B5EF4-FFF2-40B4-BE49-F238E27FC236}">
                <a16:creationId xmlns:a16="http://schemas.microsoft.com/office/drawing/2014/main" id="{2CA05CFB-336F-4696-80CF-01CCD2329F63}"/>
              </a:ext>
            </a:extLst>
          </p:cNvPr>
          <p:cNvSpPr txBox="1"/>
          <p:nvPr/>
        </p:nvSpPr>
        <p:spPr>
          <a:xfrm>
            <a:off x="4272071" y="3823115"/>
            <a:ext cx="3104529" cy="785343"/>
          </a:xfrm>
          <a:prstGeom prst="rect">
            <a:avLst/>
          </a:prstGeom>
          <a:noFill/>
        </p:spPr>
        <p:txBody>
          <a:bodyPr wrap="square">
            <a:spAutoFit/>
          </a:bodyPr>
          <a:lstStyle/>
          <a:p>
            <a:pPr lvl="0" algn="ctr">
              <a:lnSpc>
                <a:spcPct val="150000"/>
              </a:lnSpc>
              <a:spcAft>
                <a:spcPct val="0"/>
              </a:spcAft>
              <a:defRPr/>
            </a:pPr>
            <a:r>
              <a:rPr lang="zh-CN" altLang="en-US" sz="1600" dirty="0">
                <a:solidFill>
                  <a:prstClr val="black">
                    <a:lumMod val="65000"/>
                    <a:lumOff val="35000"/>
                  </a:prstClr>
                </a:solidFill>
                <a:cs typeface="+mn-ea"/>
                <a:sym typeface="+mn-lt"/>
              </a:rPr>
              <a:t>湾区机场年客流量超过</a:t>
            </a:r>
            <a:r>
              <a:rPr lang="en-US" altLang="zh-CN" sz="1600" dirty="0">
                <a:solidFill>
                  <a:prstClr val="black">
                    <a:lumMod val="65000"/>
                    <a:lumOff val="35000"/>
                  </a:prstClr>
                </a:solidFill>
                <a:cs typeface="+mn-ea"/>
                <a:sym typeface="+mn-lt"/>
              </a:rPr>
              <a:t>2.2</a:t>
            </a:r>
            <a:r>
              <a:rPr lang="zh-CN" altLang="en-US" sz="1600" dirty="0">
                <a:solidFill>
                  <a:prstClr val="black">
                    <a:lumMod val="65000"/>
                    <a:lumOff val="35000"/>
                  </a:prstClr>
                </a:solidFill>
                <a:cs typeface="+mn-ea"/>
                <a:sym typeface="+mn-lt"/>
              </a:rPr>
              <a:t>亿</a:t>
            </a:r>
            <a:endParaRPr lang="en-US" altLang="zh-CN" sz="1600" dirty="0">
              <a:solidFill>
                <a:prstClr val="black">
                  <a:lumMod val="65000"/>
                  <a:lumOff val="35000"/>
                </a:prstClr>
              </a:solidFill>
              <a:cs typeface="+mn-ea"/>
              <a:sym typeface="+mn-lt"/>
            </a:endParaRPr>
          </a:p>
          <a:p>
            <a:pPr lvl="0" algn="ctr">
              <a:lnSpc>
                <a:spcPct val="150000"/>
              </a:lnSpc>
              <a:spcAft>
                <a:spcPct val="0"/>
              </a:spcAft>
              <a:defRPr/>
            </a:pPr>
            <a:r>
              <a:rPr lang="zh-CN" altLang="en-US" sz="1600" dirty="0">
                <a:solidFill>
                  <a:prstClr val="black">
                    <a:lumMod val="65000"/>
                    <a:lumOff val="35000"/>
                  </a:prstClr>
                </a:solidFill>
                <a:cs typeface="+mn-ea"/>
                <a:sym typeface="+mn-lt"/>
              </a:rPr>
              <a:t>开通航线近千条</a:t>
            </a:r>
            <a:endParaRPr lang="en-US" altLang="zh-CN" sz="1600" dirty="0">
              <a:solidFill>
                <a:prstClr val="black">
                  <a:lumMod val="65000"/>
                  <a:lumOff val="35000"/>
                </a:prstClr>
              </a:solidFill>
              <a:cs typeface="+mn-ea"/>
              <a:sym typeface="+mn-lt"/>
            </a:endParaRPr>
          </a:p>
        </p:txBody>
      </p:sp>
      <p:sp>
        <p:nvSpPr>
          <p:cNvPr id="75" name="文本框 74">
            <a:extLst>
              <a:ext uri="{FF2B5EF4-FFF2-40B4-BE49-F238E27FC236}">
                <a16:creationId xmlns:a16="http://schemas.microsoft.com/office/drawing/2014/main" id="{AF803F85-5960-4687-9F2C-125866625CA5}"/>
              </a:ext>
            </a:extLst>
          </p:cNvPr>
          <p:cNvSpPr txBox="1"/>
          <p:nvPr/>
        </p:nvSpPr>
        <p:spPr>
          <a:xfrm>
            <a:off x="6389486" y="680804"/>
            <a:ext cx="2752414" cy="787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拥有超过</a:t>
            </a:r>
            <a:r>
              <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rPr>
              <a:t>880</a:t>
            </a: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架飞机的南航集团逆袭为宇宙第一航司</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76" name="文本框 75">
            <a:extLst>
              <a:ext uri="{FF2B5EF4-FFF2-40B4-BE49-F238E27FC236}">
                <a16:creationId xmlns:a16="http://schemas.microsoft.com/office/drawing/2014/main" id="{D046C83C-ACDA-4BA9-9573-77EDADAE4F3C}"/>
              </a:ext>
            </a:extLst>
          </p:cNvPr>
          <p:cNvSpPr txBox="1"/>
          <p:nvPr/>
        </p:nvSpPr>
        <p:spPr>
          <a:xfrm>
            <a:off x="8307806" y="3823115"/>
            <a:ext cx="3104529" cy="417743"/>
          </a:xfrm>
          <a:prstGeom prst="rect">
            <a:avLst/>
          </a:prstGeom>
          <a:noFill/>
        </p:spPr>
        <p:txBody>
          <a:bodyPr wrap="square">
            <a:spAutoFit/>
          </a:bodyPr>
          <a:lstStyle/>
          <a:p>
            <a:pPr lvl="0" algn="ctr">
              <a:lnSpc>
                <a:spcPct val="150000"/>
              </a:lnSpc>
              <a:spcAft>
                <a:spcPct val="0"/>
              </a:spcAft>
              <a:defRPr/>
            </a:pPr>
            <a:r>
              <a:rPr lang="zh-CN" altLang="en-US" sz="1600" dirty="0">
                <a:solidFill>
                  <a:prstClr val="black">
                    <a:lumMod val="65000"/>
                    <a:lumOff val="35000"/>
                  </a:prstClr>
                </a:solidFill>
                <a:cs typeface="+mn-ea"/>
                <a:sym typeface="+mn-lt"/>
              </a:rPr>
              <a:t>大湾区航空成立</a:t>
            </a:r>
            <a:endPar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Tree>
    <p:extLst>
      <p:ext uri="{BB962C8B-B14F-4D97-AF65-F5344CB8AC3E}">
        <p14:creationId xmlns:p14="http://schemas.microsoft.com/office/powerpoint/2010/main" val="2718718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decel="5800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ppt_x"/>
                                          </p:val>
                                        </p:tav>
                                        <p:tav tm="100000">
                                          <p:val>
                                            <p:strVal val="#ppt_x"/>
                                          </p:val>
                                        </p:tav>
                                      </p:tavLst>
                                    </p:anim>
                                    <p:anim calcmode="lin" valueType="num">
                                      <p:cBhvr additive="base">
                                        <p:cTn id="12" dur="1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heel(1)">
                                      <p:cBhvr>
                                        <p:cTn id="16" dur="2000"/>
                                        <p:tgtEl>
                                          <p:spTgt spid="72"/>
                                        </p:tgtEl>
                                      </p:cBhvr>
                                    </p:animEffect>
                                  </p:childTnLst>
                                </p:cTn>
                              </p:par>
                              <p:par>
                                <p:cTn id="17" presetID="2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35" presetClass="path" presetSubtype="0" repeatCount="indefinite" fill="hold" nodeType="withEffect">
                                  <p:stCondLst>
                                    <p:cond delay="0"/>
                                  </p:stCondLst>
                                  <p:childTnLst>
                                    <p:animMotion origin="layout" path="M 3.54167E-6 1.48148E-6 L -1.90274 1.48148E-6 " pathEditMode="relative" rAng="0" ptsTypes="AA">
                                      <p:cBhvr>
                                        <p:cTn id="21" dur="15000" fill="hold"/>
                                        <p:tgtEl>
                                          <p:spTgt spid="17"/>
                                        </p:tgtEl>
                                        <p:attrNameLst>
                                          <p:attrName>ppt_x</p:attrName>
                                          <p:attrName>ppt_y</p:attrName>
                                        </p:attrNameLst>
                                      </p:cBhvr>
                                      <p:rCtr x="-95143" y="0"/>
                                    </p:animMotion>
                                  </p:childTnLst>
                                </p:cTn>
                              </p:par>
                              <p:par>
                                <p:cTn id="22" presetID="10"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down)">
                                      <p:cBhvr>
                                        <p:cTn id="30" dur="500"/>
                                        <p:tgtEl>
                                          <p:spTgt spid="7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barn(inVertical)">
                                      <p:cBhvr>
                                        <p:cTn id="3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83408F51-17BD-4161-A5C3-028ED25E22F3}"/>
              </a:ext>
            </a:extLst>
          </p:cNvPr>
          <p:cNvPicPr>
            <a:picLocks noChangeAspect="1" noChangeArrowheads="1"/>
          </p:cNvPicPr>
          <p:nvPr/>
        </p:nvPicPr>
        <p:blipFill rotWithShape="1">
          <a:blip r:embed="rId3" cstate="email">
            <a:alphaModFix amt="34000"/>
            <a:extLst>
              <a:ext uri="{28A0092B-C50C-407E-A947-70E740481C1C}">
                <a14:useLocalDpi xmlns:a14="http://schemas.microsoft.com/office/drawing/2010/main"/>
              </a:ext>
            </a:extLst>
          </a:blip>
          <a:srcRect r="-6"/>
          <a:stretch/>
        </p:blipFill>
        <p:spPr bwMode="auto">
          <a:xfrm>
            <a:off x="956103" y="-152401"/>
            <a:ext cx="9032474" cy="71628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09551" y="195450"/>
            <a:ext cx="3620064" cy="680849"/>
            <a:chOff x="171451" y="243075"/>
            <a:chExt cx="3620064" cy="680849"/>
          </a:xfrm>
        </p:grpSpPr>
        <p:sp>
          <p:nvSpPr>
            <p:cNvPr id="3" name="文本框 2"/>
            <p:cNvSpPr txBox="1"/>
            <p:nvPr/>
          </p:nvSpPr>
          <p:spPr>
            <a:xfrm>
              <a:off x="895350" y="321889"/>
              <a:ext cx="28961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prstClr val="black">
                      <a:lumMod val="65000"/>
                      <a:lumOff val="35000"/>
                    </a:prstClr>
                  </a:solidFill>
                  <a:cs typeface="+mn-ea"/>
                  <a:sym typeface="+mn-lt"/>
                </a:rPr>
                <a:t>公路上的大湾区</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pic>
        <p:nvPicPr>
          <p:cNvPr id="4098" name="Picture 2">
            <a:extLst>
              <a:ext uri="{FF2B5EF4-FFF2-40B4-BE49-F238E27FC236}">
                <a16:creationId xmlns:a16="http://schemas.microsoft.com/office/drawing/2014/main" id="{113D5CE8-EF2E-43ED-86F7-192DED27BF9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877" y="1933956"/>
            <a:ext cx="4485132" cy="29900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C2CC5B6-B80C-4C82-90C0-01D3CED0329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80737" y="1931064"/>
            <a:ext cx="5333895" cy="299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06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914774"/>
            <a:ext cx="12192000" cy="2943225"/>
          </a:xfrm>
          <a:prstGeom prst="rect">
            <a:avLst/>
          </a:prstGeom>
        </p:spPr>
      </p:pic>
      <p:pic>
        <p:nvPicPr>
          <p:cNvPr id="3" name="图片 2"/>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430810" y="3592533"/>
            <a:ext cx="3313825" cy="3550528"/>
          </a:xfrm>
          <a:prstGeom prst="rect">
            <a:avLst/>
          </a:prstGeom>
        </p:spPr>
      </p:pic>
      <p:grpSp>
        <p:nvGrpSpPr>
          <p:cNvPr id="14" name="组合 13"/>
          <p:cNvGrpSpPr/>
          <p:nvPr/>
        </p:nvGrpSpPr>
        <p:grpSpPr>
          <a:xfrm>
            <a:off x="2135405" y="1998813"/>
            <a:ext cx="7921190" cy="1888825"/>
            <a:chOff x="2135405" y="1998813"/>
            <a:chExt cx="7921190" cy="1888825"/>
          </a:xfrm>
        </p:grpSpPr>
        <p:grpSp>
          <p:nvGrpSpPr>
            <p:cNvPr id="7" name="组合 6"/>
            <p:cNvGrpSpPr/>
            <p:nvPr/>
          </p:nvGrpSpPr>
          <p:grpSpPr>
            <a:xfrm>
              <a:off x="2135405" y="1998813"/>
              <a:ext cx="7921190" cy="1888825"/>
              <a:chOff x="932890" y="1879253"/>
              <a:chExt cx="3797733" cy="905578"/>
            </a:xfrm>
          </p:grpSpPr>
          <p:sp>
            <p:nvSpPr>
              <p:cNvPr id="8" name="矩形: 圆角 7"/>
              <p:cNvSpPr/>
              <p:nvPr/>
            </p:nvSpPr>
            <p:spPr bwMode="auto">
              <a:xfrm>
                <a:off x="932890" y="1879254"/>
                <a:ext cx="1707673" cy="905577"/>
              </a:xfrm>
              <a:prstGeom prst="roundRect">
                <a:avLst>
                  <a:gd name="adj" fmla="val 50000"/>
                </a:avLst>
              </a:prstGeom>
              <a:solidFill>
                <a:srgbClr val="740003"/>
              </a:solidFill>
              <a:ln w="10" cap="flat" cmpd="sng">
                <a:noFill/>
                <a:round/>
              </a:ln>
              <a:effectLst>
                <a:outerShdw blurRad="762000" algn="ctr" rotWithShape="0">
                  <a:schemeClr val="bg1">
                    <a:lumMod val="50000"/>
                    <a:alpha val="10000"/>
                  </a:schemeClr>
                </a:outerShdw>
              </a:effectLst>
            </p:spPr>
            <p:txBody>
              <a:bodyPr wrap="square" lIns="91404" tIns="45702" rIns="91404" bIns="45702" anchor="ctr">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10" name="任意多边形: 形状 9"/>
              <p:cNvSpPr/>
              <p:nvPr/>
            </p:nvSpPr>
            <p:spPr bwMode="auto">
              <a:xfrm>
                <a:off x="1873965" y="1879253"/>
                <a:ext cx="2856658" cy="905578"/>
              </a:xfrm>
              <a:custGeom>
                <a:avLst/>
                <a:gdLst>
                  <a:gd name="connsiteX0" fmla="*/ 0 w 2856658"/>
                  <a:gd name="connsiteY0" fmla="*/ 0 h 905578"/>
                  <a:gd name="connsiteX1" fmla="*/ 2403869 w 2856658"/>
                  <a:gd name="connsiteY1" fmla="*/ 0 h 905578"/>
                  <a:gd name="connsiteX2" fmla="*/ 2856658 w 2856658"/>
                  <a:gd name="connsiteY2" fmla="*/ 452789 h 905578"/>
                  <a:gd name="connsiteX3" fmla="*/ 2856657 w 2856658"/>
                  <a:gd name="connsiteY3" fmla="*/ 452789 h 905578"/>
                  <a:gd name="connsiteX4" fmla="*/ 2403868 w 2856658"/>
                  <a:gd name="connsiteY4" fmla="*/ 905578 h 905578"/>
                  <a:gd name="connsiteX5" fmla="*/ 0 w 2856658"/>
                  <a:gd name="connsiteY5" fmla="*/ 905577 h 9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658" h="905578">
                    <a:moveTo>
                      <a:pt x="0" y="0"/>
                    </a:moveTo>
                    <a:lnTo>
                      <a:pt x="2403869" y="0"/>
                    </a:lnTo>
                    <a:cubicBezTo>
                      <a:pt x="2653937" y="0"/>
                      <a:pt x="2856658" y="202721"/>
                      <a:pt x="2856658" y="452789"/>
                    </a:cubicBezTo>
                    <a:lnTo>
                      <a:pt x="2856657" y="452789"/>
                    </a:lnTo>
                    <a:cubicBezTo>
                      <a:pt x="2856657" y="702857"/>
                      <a:pt x="2653936" y="905578"/>
                      <a:pt x="2403868" y="905578"/>
                    </a:cubicBezTo>
                    <a:lnTo>
                      <a:pt x="0" y="905577"/>
                    </a:lnTo>
                    <a:close/>
                  </a:path>
                </a:pathLst>
              </a:custGeom>
              <a:solidFill>
                <a:schemeClr val="bg1"/>
              </a:solidFill>
              <a:ln w="10" cap="flat" cmpd="sng">
                <a:noFill/>
                <a:round/>
              </a:ln>
              <a:effectLst>
                <a:outerShdw blurRad="762000" sx="90000" sy="90000" algn="ctr" rotWithShape="0">
                  <a:schemeClr val="bg1">
                    <a:lumMod val="50000"/>
                    <a:alpha val="10000"/>
                  </a:schemeClr>
                </a:outerShdw>
              </a:effectLst>
            </p:spPr>
            <p:txBody>
              <a:bodyPr wrap="square" lIns="91404" tIns="45702" rIns="91404" bIns="45702">
                <a:noAutofit/>
              </a:bodyP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lumMod val="65000"/>
                      <a:lumOff val="35000"/>
                    </a:prstClr>
                  </a:solidFill>
                  <a:effectLst/>
                  <a:uLnTx/>
                  <a:uFillTx/>
                  <a:cs typeface="+mn-ea"/>
                  <a:sym typeface="+mn-lt"/>
                </a:endParaRPr>
              </a:p>
            </p:txBody>
          </p:sp>
        </p:grpSp>
        <p:sp>
          <p:nvSpPr>
            <p:cNvPr id="13" name="文本框 12"/>
            <p:cNvSpPr txBox="1"/>
            <p:nvPr/>
          </p:nvSpPr>
          <p:spPr>
            <a:xfrm>
              <a:off x="2269213" y="2281506"/>
              <a:ext cx="1817878" cy="1323439"/>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cs typeface="+mn-ea"/>
                  <a:sym typeface="+mn-lt"/>
                </a:rPr>
                <a:t>02</a:t>
              </a:r>
              <a:endParaRPr kumimoji="0" lang="zh-CN" altLang="en-US" sz="8000" b="0" i="0" u="none" strike="noStrike" kern="0" cap="none" spc="0" normalizeH="0" baseline="0" noProof="0" dirty="0">
                <a:ln>
                  <a:noFill/>
                </a:ln>
                <a:solidFill>
                  <a:prstClr val="white"/>
                </a:solidFill>
                <a:effectLst/>
                <a:uLnTx/>
                <a:uFillTx/>
                <a:cs typeface="+mn-ea"/>
                <a:sym typeface="+mn-lt"/>
              </a:endParaRPr>
            </a:p>
          </p:txBody>
        </p:sp>
      </p:grpSp>
      <p:sp>
        <p:nvSpPr>
          <p:cNvPr id="17" name="文本框 16"/>
          <p:cNvSpPr txBox="1"/>
          <p:nvPr/>
        </p:nvSpPr>
        <p:spPr>
          <a:xfrm>
            <a:off x="4405313" y="2182468"/>
            <a:ext cx="48672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lumMod val="65000"/>
                    <a:lumOff val="35000"/>
                  </a:prstClr>
                </a:solidFill>
                <a:effectLst/>
                <a:uLnTx/>
                <a:uFillTx/>
                <a:cs typeface="+mn-ea"/>
                <a:sym typeface="+mn-lt"/>
              </a:rPr>
              <a:t>开放湾区</a:t>
            </a:r>
          </a:p>
        </p:txBody>
      </p:sp>
      <p:sp>
        <p:nvSpPr>
          <p:cNvPr id="18" name="矩形 17"/>
          <p:cNvSpPr/>
          <p:nvPr/>
        </p:nvSpPr>
        <p:spPr>
          <a:xfrm>
            <a:off x="4324341" y="3000176"/>
            <a:ext cx="5029218" cy="417743"/>
          </a:xfrm>
          <a:prstGeom prst="rect">
            <a:avLst/>
          </a:prstGeom>
        </p:spPr>
        <p:txBody>
          <a:bodyPr wrap="square">
            <a:spAutoFit/>
          </a:bodyPr>
          <a:lstStyle/>
          <a:p>
            <a:pPr marL="0" marR="0" lvl="0" indent="0" algn="ctr" defTabSz="914400" rtl="0" eaLnBrk="0" fontAlgn="auto" latinLnBrk="0" hangingPunct="0">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坚持对外开放，不断融入大局</a:t>
            </a:r>
            <a:endParaRPr kumimoji="0" lang="en-US" altLang="zh-CN" sz="16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250" fill="hold"/>
                                        <p:tgtEl>
                                          <p:spTgt spid="17"/>
                                        </p:tgtEl>
                                        <p:attrNameLst>
                                          <p:attrName>ppt_x</p:attrName>
                                        </p:attrNameLst>
                                      </p:cBhvr>
                                      <p:tavLst>
                                        <p:tav tm="0">
                                          <p:val>
                                            <p:strVal val="#ppt_x"/>
                                          </p:val>
                                        </p:tav>
                                        <p:tav tm="100000">
                                          <p:val>
                                            <p:strVal val="#ppt_x"/>
                                          </p:val>
                                        </p:tav>
                                      </p:tavLst>
                                    </p:anim>
                                    <p:anim calcmode="lin" valueType="num">
                                      <p:cBhvr additive="base">
                                        <p:cTn id="13" dur="125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F8C9BC1-DE1A-45BB-B415-6C957C94A37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72888" y="4633936"/>
            <a:ext cx="5073945" cy="2536972"/>
          </a:xfrm>
          <a:prstGeom prst="rect">
            <a:avLst/>
          </a:prstGeom>
        </p:spPr>
      </p:pic>
      <p:pic>
        <p:nvPicPr>
          <p:cNvPr id="18" name="图片 17">
            <a:extLst>
              <a:ext uri="{FF2B5EF4-FFF2-40B4-BE49-F238E27FC236}">
                <a16:creationId xmlns:a16="http://schemas.microsoft.com/office/drawing/2014/main" id="{A8C41DA3-DF85-481C-96D3-293C0608B4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61352" y="4624646"/>
            <a:ext cx="5067031" cy="2848813"/>
          </a:xfrm>
          <a:prstGeom prst="rect">
            <a:avLst/>
          </a:prstGeom>
        </p:spPr>
      </p:pic>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特区窗口</a:t>
              </a: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sp>
        <p:nvSpPr>
          <p:cNvPr id="51" name="矩形 50"/>
          <p:cNvSpPr/>
          <p:nvPr/>
        </p:nvSpPr>
        <p:spPr>
          <a:xfrm>
            <a:off x="0" y="1323975"/>
            <a:ext cx="12192000" cy="2541696"/>
          </a:xfrm>
          <a:prstGeom prst="rect">
            <a:avLst/>
          </a:prstGeom>
          <a:solidFill>
            <a:srgbClr val="74000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66" name="组合 65"/>
          <p:cNvGrpSpPr/>
          <p:nvPr/>
        </p:nvGrpSpPr>
        <p:grpSpPr>
          <a:xfrm>
            <a:off x="874712" y="3115114"/>
            <a:ext cx="5084128" cy="1537632"/>
            <a:chOff x="874712" y="3115114"/>
            <a:chExt cx="5084128" cy="2942786"/>
          </a:xfrm>
        </p:grpSpPr>
        <p:sp>
          <p:nvSpPr>
            <p:cNvPr id="67" name="矩形: 圆顶角 66"/>
            <p:cNvSpPr/>
            <p:nvPr/>
          </p:nvSpPr>
          <p:spPr>
            <a:xfrm>
              <a:off x="874713" y="3115114"/>
              <a:ext cx="5084127" cy="2942786"/>
            </a:xfrm>
            <a:prstGeom prst="round2SameRect">
              <a:avLst>
                <a:gd name="adj1" fmla="val 6600"/>
                <a:gd name="adj2" fmla="val 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68" name="文本框 67"/>
            <p:cNvSpPr txBox="1"/>
            <p:nvPr/>
          </p:nvSpPr>
          <p:spPr>
            <a:xfrm>
              <a:off x="3067961" y="3324044"/>
              <a:ext cx="697627" cy="400110"/>
            </a:xfrm>
            <a:prstGeom prst="rect">
              <a:avLst/>
            </a:prstGeom>
            <a:noFill/>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w="0">
                    <a:noFill/>
                  </a:ln>
                  <a:solidFill>
                    <a:prstClr val="black">
                      <a:lumMod val="65000"/>
                      <a:lumOff val="35000"/>
                    </a:prstClr>
                  </a:solidFill>
                  <a:effectLst/>
                  <a:uLnTx/>
                  <a:uFillTx/>
                  <a:cs typeface="+mn-ea"/>
                  <a:sym typeface="+mn-lt"/>
                </a:rPr>
                <a:t>香港</a:t>
              </a:r>
              <a:endParaRPr kumimoji="0" lang="en-US" altLang="zh-CN" sz="2000" b="1" i="0" u="none" strike="noStrike" kern="0" cap="none" spc="0" normalizeH="0" baseline="0" noProof="0" dirty="0">
                <a:ln w="0">
                  <a:noFill/>
                </a:ln>
                <a:solidFill>
                  <a:prstClr val="black">
                    <a:lumMod val="65000"/>
                    <a:lumOff val="35000"/>
                  </a:prstClr>
                </a:solidFill>
                <a:effectLst/>
                <a:uLnTx/>
                <a:uFillTx/>
                <a:cs typeface="+mn-ea"/>
                <a:sym typeface="+mn-lt"/>
              </a:endParaRPr>
            </a:p>
          </p:txBody>
        </p:sp>
        <p:sp>
          <p:nvSpPr>
            <p:cNvPr id="69" name="文本框 68"/>
            <p:cNvSpPr txBox="1"/>
            <p:nvPr/>
          </p:nvSpPr>
          <p:spPr>
            <a:xfrm>
              <a:off x="1233188" y="4245211"/>
              <a:ext cx="4505926" cy="787076"/>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香港一直是我国内地最大的外资来源地、对外投资最大目的地、对外贸易最大转口地</a:t>
              </a:r>
            </a:p>
          </p:txBody>
        </p:sp>
        <p:sp>
          <p:nvSpPr>
            <p:cNvPr id="70" name="矩形 69"/>
            <p:cNvSpPr/>
            <p:nvPr/>
          </p:nvSpPr>
          <p:spPr>
            <a:xfrm>
              <a:off x="874712" y="6021900"/>
              <a:ext cx="5084127" cy="36000"/>
            </a:xfrm>
            <a:prstGeom prst="rect">
              <a:avLst/>
            </a:prstGeom>
            <a:solidFill>
              <a:srgbClr val="E801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nvGrpSpPr>
          <p:cNvPr id="71" name="组合 70"/>
          <p:cNvGrpSpPr/>
          <p:nvPr/>
        </p:nvGrpSpPr>
        <p:grpSpPr>
          <a:xfrm>
            <a:off x="6244256" y="3115114"/>
            <a:ext cx="5084127" cy="1518822"/>
            <a:chOff x="6244256" y="3115114"/>
            <a:chExt cx="5084127" cy="2942786"/>
          </a:xfrm>
        </p:grpSpPr>
        <p:sp>
          <p:nvSpPr>
            <p:cNvPr id="72" name="矩形: 圆顶角 71"/>
            <p:cNvSpPr/>
            <p:nvPr/>
          </p:nvSpPr>
          <p:spPr>
            <a:xfrm>
              <a:off x="6244256" y="3115114"/>
              <a:ext cx="5084127" cy="2942786"/>
            </a:xfrm>
            <a:prstGeom prst="round2SameRect">
              <a:avLst>
                <a:gd name="adj1" fmla="val 6600"/>
                <a:gd name="adj2" fmla="val 0"/>
              </a:avLst>
            </a:prstGeom>
            <a:solidFill>
              <a:schemeClr val="bg1"/>
            </a:solidFill>
            <a:ln>
              <a:noFill/>
            </a:ln>
            <a:effectLst>
              <a:outerShdw blurRad="762000" algn="ctr" rotWithShape="0">
                <a:schemeClr val="bg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73" name="文本框 72"/>
            <p:cNvSpPr txBox="1"/>
            <p:nvPr/>
          </p:nvSpPr>
          <p:spPr>
            <a:xfrm>
              <a:off x="8437505" y="3324044"/>
              <a:ext cx="697627"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w="0">
                    <a:noFill/>
                  </a:ln>
                  <a:solidFill>
                    <a:prstClr val="black">
                      <a:lumMod val="65000"/>
                      <a:lumOff val="35000"/>
                    </a:prstClr>
                  </a:solidFill>
                  <a:effectLst/>
                  <a:uLnTx/>
                  <a:uFillTx/>
                  <a:cs typeface="+mn-ea"/>
                  <a:sym typeface="+mn-lt"/>
                </a:rPr>
                <a:t>澳门</a:t>
              </a:r>
              <a:endParaRPr kumimoji="0" lang="en-US" altLang="zh-CN" sz="2000" b="1" i="0" u="none" strike="noStrike" kern="0" cap="none" spc="0" normalizeH="0" baseline="0" noProof="0" dirty="0">
                <a:ln w="0">
                  <a:noFill/>
                </a:ln>
                <a:solidFill>
                  <a:prstClr val="black">
                    <a:lumMod val="65000"/>
                    <a:lumOff val="35000"/>
                  </a:prstClr>
                </a:solidFill>
                <a:effectLst/>
                <a:uLnTx/>
                <a:uFillTx/>
                <a:cs typeface="+mn-ea"/>
                <a:sym typeface="+mn-lt"/>
              </a:endParaRPr>
            </a:p>
          </p:txBody>
        </p:sp>
        <p:sp>
          <p:nvSpPr>
            <p:cNvPr id="74" name="文本框 73"/>
            <p:cNvSpPr txBox="1"/>
            <p:nvPr/>
          </p:nvSpPr>
          <p:spPr>
            <a:xfrm>
              <a:off x="6533355" y="4259207"/>
              <a:ext cx="4505926" cy="78707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cs typeface="+mn-ea"/>
                  <a:sym typeface="+mn-lt"/>
                </a:rPr>
                <a:t>澳门成为我国双向开放特别是与葡语国家经贸往来的重要平台。</a:t>
              </a:r>
            </a:p>
          </p:txBody>
        </p:sp>
        <p:sp>
          <p:nvSpPr>
            <p:cNvPr id="75" name="矩形 74"/>
            <p:cNvSpPr/>
            <p:nvPr/>
          </p:nvSpPr>
          <p:spPr>
            <a:xfrm>
              <a:off x="6244256" y="6021900"/>
              <a:ext cx="5084127" cy="36000"/>
            </a:xfrm>
            <a:prstGeom prst="rect">
              <a:avLst/>
            </a:prstGeom>
            <a:solidFill>
              <a:srgbClr val="E801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76" name="文本框 75"/>
          <p:cNvSpPr txBox="1"/>
          <p:nvPr/>
        </p:nvSpPr>
        <p:spPr>
          <a:xfrm>
            <a:off x="1005839" y="1517960"/>
            <a:ext cx="9906000" cy="1134413"/>
          </a:xfrm>
          <a:prstGeom prst="rect">
            <a:avLst/>
          </a:prstGeom>
          <a:noFill/>
        </p:spPr>
        <p:txBody>
          <a:bodyPr wrap="square">
            <a:spAutoFit/>
          </a:bodyPr>
          <a:lstStyle/>
          <a:p>
            <a:pPr lvl="0">
              <a:lnSpc>
                <a:spcPct val="150000"/>
              </a:lnSpc>
              <a:defRPr/>
            </a:pPr>
            <a:r>
              <a:rPr lang="zh-CN" altLang="en-US" sz="2400" b="1" dirty="0">
                <a:solidFill>
                  <a:schemeClr val="bg1"/>
                </a:solidFill>
                <a:cs typeface="+mn-ea"/>
                <a:sym typeface="+mn-lt"/>
              </a:rPr>
              <a:t>        十年来，内地与港澳规则衔接、机制对接不断深化，生产要素跨境流动更加快捷，便利港澳居民在内地发展的政策措施持续完善。</a:t>
            </a:r>
          </a:p>
        </p:txBody>
      </p:sp>
      <p:sp>
        <p:nvSpPr>
          <p:cNvPr id="19" name="文本框 18">
            <a:extLst>
              <a:ext uri="{FF2B5EF4-FFF2-40B4-BE49-F238E27FC236}">
                <a16:creationId xmlns:a16="http://schemas.microsoft.com/office/drawing/2014/main" id="{D44956C6-9431-466A-BA37-34A772D190FE}"/>
              </a:ext>
            </a:extLst>
          </p:cNvPr>
          <p:cNvSpPr txBox="1"/>
          <p:nvPr/>
        </p:nvSpPr>
        <p:spPr>
          <a:xfrm>
            <a:off x="209551" y="1458546"/>
            <a:ext cx="11708351" cy="2242409"/>
          </a:xfrm>
          <a:prstGeom prst="rect">
            <a:avLst/>
          </a:prstGeom>
          <a:noFill/>
        </p:spPr>
        <p:txBody>
          <a:bodyPr wrap="square">
            <a:spAutoFit/>
          </a:bodyPr>
          <a:lstStyle/>
          <a:p>
            <a:pPr lvl="0">
              <a:lnSpc>
                <a:spcPct val="150000"/>
              </a:lnSpc>
              <a:defRPr/>
            </a:pPr>
            <a:r>
              <a:rPr lang="zh-CN" altLang="en-US" sz="2400" b="1" dirty="0">
                <a:solidFill>
                  <a:schemeClr val="bg1"/>
                </a:solidFill>
                <a:cs typeface="+mn-ea"/>
                <a:sym typeface="+mn-lt"/>
              </a:rPr>
              <a:t>        港澳充分发挥高度自由开放、同国际规则顺畅衔接等优势，在构建我国更大范围、更宽领域、更深层次对外开放新格局中发挥着重要的功能。在国家改革开放的壮阔洪流中，香港、澳门充分发挥连接祖国内地同世界各地的重要桥梁和窗口作用，为祖国创造经济长期平稳快速发展的奇迹作出了不可替代的贡献。</a:t>
            </a:r>
          </a:p>
        </p:txBody>
      </p:sp>
      <p:pic>
        <p:nvPicPr>
          <p:cNvPr id="2050" name="Picture 2" descr="澳门电讯与中国电信喜获澳门5G牌照- Mobile World Live">
            <a:extLst>
              <a:ext uri="{FF2B5EF4-FFF2-40B4-BE49-F238E27FC236}">
                <a16:creationId xmlns:a16="http://schemas.microsoft.com/office/drawing/2014/main" id="{6F322D86-6D4D-4667-8DC8-39AD92CFDA5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507" y="4163696"/>
            <a:ext cx="5213332" cy="32082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6DE57A4E-6EE4-4551-903B-BE8B69BD6EA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6244255" y="4163696"/>
            <a:ext cx="5213332" cy="2854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1000"/>
                            </p:stCondLst>
                            <p:childTnLst>
                              <p:par>
                                <p:cTn id="9" presetID="2" presetClass="entr" presetSubtype="4" decel="10000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decel="10000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500" fill="hold"/>
                                        <p:tgtEl>
                                          <p:spTgt spid="66"/>
                                        </p:tgtEl>
                                        <p:attrNameLst>
                                          <p:attrName>ppt_x</p:attrName>
                                        </p:attrNameLst>
                                      </p:cBhvr>
                                      <p:tavLst>
                                        <p:tav tm="0">
                                          <p:val>
                                            <p:strVal val="#ppt_x"/>
                                          </p:val>
                                        </p:tav>
                                        <p:tav tm="100000">
                                          <p:val>
                                            <p:strVal val="#ppt_x"/>
                                          </p:val>
                                        </p:tav>
                                      </p:tavLst>
                                    </p:anim>
                                    <p:anim calcmode="lin" valueType="num">
                                      <p:cBhvr additive="base">
                                        <p:cTn id="17" dur="150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decel="10000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1500" fill="hold"/>
                                        <p:tgtEl>
                                          <p:spTgt spid="71"/>
                                        </p:tgtEl>
                                        <p:attrNameLst>
                                          <p:attrName>ppt_x</p:attrName>
                                        </p:attrNameLst>
                                      </p:cBhvr>
                                      <p:tavLst>
                                        <p:tav tm="0">
                                          <p:val>
                                            <p:strVal val="#ppt_x"/>
                                          </p:val>
                                        </p:tav>
                                        <p:tav tm="100000">
                                          <p:val>
                                            <p:strVal val="#ppt_x"/>
                                          </p:val>
                                        </p:tav>
                                      </p:tavLst>
                                    </p:anim>
                                    <p:anim calcmode="lin" valueType="num">
                                      <p:cBhvr additive="base">
                                        <p:cTn id="22" dur="1500" fill="hold"/>
                                        <p:tgtEl>
                                          <p:spTgt spid="71"/>
                                        </p:tgtEl>
                                        <p:attrNameLst>
                                          <p:attrName>ppt_y</p:attrName>
                                        </p:attrNameLst>
                                      </p:cBhvr>
                                      <p:tavLst>
                                        <p:tav tm="0">
                                          <p:val>
                                            <p:strVal val="1+#ppt_h/2"/>
                                          </p:val>
                                        </p:tav>
                                        <p:tav tm="100000">
                                          <p:val>
                                            <p:strVal val="#ppt_y"/>
                                          </p:val>
                                        </p:tav>
                                      </p:tavLst>
                                    </p:anim>
                                  </p:childTnLst>
                                </p:cTn>
                              </p:par>
                            </p:childTnLst>
                          </p:cTn>
                        </p:par>
                        <p:par>
                          <p:cTn id="23" fill="hold">
                            <p:stCondLst>
                              <p:cond delay="5500"/>
                            </p:stCondLst>
                            <p:childTnLst>
                              <p:par>
                                <p:cTn id="24" presetID="2" presetClass="entr" presetSubtype="4" decel="10000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500" fill="hold"/>
                                        <p:tgtEl>
                                          <p:spTgt spid="17"/>
                                        </p:tgtEl>
                                        <p:attrNameLst>
                                          <p:attrName>ppt_x</p:attrName>
                                        </p:attrNameLst>
                                      </p:cBhvr>
                                      <p:tavLst>
                                        <p:tav tm="0">
                                          <p:val>
                                            <p:strVal val="#ppt_x"/>
                                          </p:val>
                                        </p:tav>
                                        <p:tav tm="100000">
                                          <p:val>
                                            <p:strVal val="#ppt_x"/>
                                          </p:val>
                                        </p:tav>
                                      </p:tavLst>
                                    </p:anim>
                                    <p:anim calcmode="lin" valueType="num">
                                      <p:cBhvr additive="base">
                                        <p:cTn id="27" dur="1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500" fill="hold"/>
                                        <p:tgtEl>
                                          <p:spTgt spid="18"/>
                                        </p:tgtEl>
                                        <p:attrNameLst>
                                          <p:attrName>ppt_x</p:attrName>
                                        </p:attrNameLst>
                                      </p:cBhvr>
                                      <p:tavLst>
                                        <p:tav tm="0">
                                          <p:val>
                                            <p:strVal val="#ppt_x"/>
                                          </p:val>
                                        </p:tav>
                                        <p:tav tm="100000">
                                          <p:val>
                                            <p:strVal val="#ppt_x"/>
                                          </p:val>
                                        </p:tav>
                                      </p:tavLst>
                                    </p:anim>
                                    <p:anim calcmode="lin" valueType="num">
                                      <p:cBhvr additive="base">
                                        <p:cTn id="31"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accel="100000" fill="hold" nodeType="clickEffect">
                                  <p:stCondLst>
                                    <p:cond delay="0"/>
                                  </p:stCondLst>
                                  <p:childTnLst>
                                    <p:anim calcmode="lin" valueType="num">
                                      <p:cBhvr additive="base">
                                        <p:cTn id="35" dur="2000"/>
                                        <p:tgtEl>
                                          <p:spTgt spid="66"/>
                                        </p:tgtEl>
                                        <p:attrNameLst>
                                          <p:attrName>ppt_x</p:attrName>
                                        </p:attrNameLst>
                                      </p:cBhvr>
                                      <p:tavLst>
                                        <p:tav tm="0">
                                          <p:val>
                                            <p:strVal val="ppt_x"/>
                                          </p:val>
                                        </p:tav>
                                        <p:tav tm="100000">
                                          <p:val>
                                            <p:strVal val="ppt_x"/>
                                          </p:val>
                                        </p:tav>
                                      </p:tavLst>
                                    </p:anim>
                                    <p:anim calcmode="lin" valueType="num">
                                      <p:cBhvr additive="base">
                                        <p:cTn id="36" dur="2000"/>
                                        <p:tgtEl>
                                          <p:spTgt spid="66"/>
                                        </p:tgtEl>
                                        <p:attrNameLst>
                                          <p:attrName>ppt_y</p:attrName>
                                        </p:attrNameLst>
                                      </p:cBhvr>
                                      <p:tavLst>
                                        <p:tav tm="0">
                                          <p:val>
                                            <p:strVal val="ppt_y"/>
                                          </p:val>
                                        </p:tav>
                                        <p:tav tm="100000">
                                          <p:val>
                                            <p:strVal val="1+ppt_h/2"/>
                                          </p:val>
                                        </p:tav>
                                      </p:tavLst>
                                    </p:anim>
                                    <p:set>
                                      <p:cBhvr>
                                        <p:cTn id="37" dur="1" fill="hold">
                                          <p:stCondLst>
                                            <p:cond delay="1999"/>
                                          </p:stCondLst>
                                        </p:cTn>
                                        <p:tgtEl>
                                          <p:spTgt spid="66"/>
                                        </p:tgtEl>
                                        <p:attrNameLst>
                                          <p:attrName>style.visibility</p:attrName>
                                        </p:attrNameLst>
                                      </p:cBhvr>
                                      <p:to>
                                        <p:strVal val="hidden"/>
                                      </p:to>
                                    </p:set>
                                  </p:childTnLst>
                                </p:cTn>
                              </p:par>
                              <p:par>
                                <p:cTn id="38" presetID="2" presetClass="exit" presetSubtype="4" accel="100000" fill="hold" nodeType="withEffect">
                                  <p:stCondLst>
                                    <p:cond delay="0"/>
                                  </p:stCondLst>
                                  <p:childTnLst>
                                    <p:anim calcmode="lin" valueType="num">
                                      <p:cBhvr additive="base">
                                        <p:cTn id="39" dur="2000"/>
                                        <p:tgtEl>
                                          <p:spTgt spid="71"/>
                                        </p:tgtEl>
                                        <p:attrNameLst>
                                          <p:attrName>ppt_x</p:attrName>
                                        </p:attrNameLst>
                                      </p:cBhvr>
                                      <p:tavLst>
                                        <p:tav tm="0">
                                          <p:val>
                                            <p:strVal val="ppt_x"/>
                                          </p:val>
                                        </p:tav>
                                        <p:tav tm="100000">
                                          <p:val>
                                            <p:strVal val="ppt_x"/>
                                          </p:val>
                                        </p:tav>
                                      </p:tavLst>
                                    </p:anim>
                                    <p:anim calcmode="lin" valueType="num">
                                      <p:cBhvr additive="base">
                                        <p:cTn id="40" dur="2000"/>
                                        <p:tgtEl>
                                          <p:spTgt spid="71"/>
                                        </p:tgtEl>
                                        <p:attrNameLst>
                                          <p:attrName>ppt_y</p:attrName>
                                        </p:attrNameLst>
                                      </p:cBhvr>
                                      <p:tavLst>
                                        <p:tav tm="0">
                                          <p:val>
                                            <p:strVal val="ppt_y"/>
                                          </p:val>
                                        </p:tav>
                                        <p:tav tm="100000">
                                          <p:val>
                                            <p:strVal val="1+ppt_h/2"/>
                                          </p:val>
                                        </p:tav>
                                      </p:tavLst>
                                    </p:anim>
                                    <p:set>
                                      <p:cBhvr>
                                        <p:cTn id="41" dur="1" fill="hold">
                                          <p:stCondLst>
                                            <p:cond delay="1999"/>
                                          </p:stCondLst>
                                        </p:cTn>
                                        <p:tgtEl>
                                          <p:spTgt spid="71"/>
                                        </p:tgtEl>
                                        <p:attrNameLst>
                                          <p:attrName>style.visibility</p:attrName>
                                        </p:attrNameLst>
                                      </p:cBhvr>
                                      <p:to>
                                        <p:strVal val="hidden"/>
                                      </p:to>
                                    </p:set>
                                  </p:childTnLst>
                                </p:cTn>
                              </p:par>
                              <p:par>
                                <p:cTn id="42" presetID="2" presetClass="exit" presetSubtype="4" accel="100000" fill="hold" nodeType="withEffect">
                                  <p:stCondLst>
                                    <p:cond delay="0"/>
                                  </p:stCondLst>
                                  <p:childTnLst>
                                    <p:anim calcmode="lin" valueType="num">
                                      <p:cBhvr additive="base">
                                        <p:cTn id="43" dur="1500"/>
                                        <p:tgtEl>
                                          <p:spTgt spid="17"/>
                                        </p:tgtEl>
                                        <p:attrNameLst>
                                          <p:attrName>ppt_x</p:attrName>
                                        </p:attrNameLst>
                                      </p:cBhvr>
                                      <p:tavLst>
                                        <p:tav tm="0">
                                          <p:val>
                                            <p:strVal val="ppt_x"/>
                                          </p:val>
                                        </p:tav>
                                        <p:tav tm="100000">
                                          <p:val>
                                            <p:strVal val="ppt_x"/>
                                          </p:val>
                                        </p:tav>
                                      </p:tavLst>
                                    </p:anim>
                                    <p:anim calcmode="lin" valueType="num">
                                      <p:cBhvr additive="base">
                                        <p:cTn id="44" dur="1500"/>
                                        <p:tgtEl>
                                          <p:spTgt spid="17"/>
                                        </p:tgtEl>
                                        <p:attrNameLst>
                                          <p:attrName>ppt_y</p:attrName>
                                        </p:attrNameLst>
                                      </p:cBhvr>
                                      <p:tavLst>
                                        <p:tav tm="0">
                                          <p:val>
                                            <p:strVal val="ppt_y"/>
                                          </p:val>
                                        </p:tav>
                                        <p:tav tm="100000">
                                          <p:val>
                                            <p:strVal val="1+ppt_h/2"/>
                                          </p:val>
                                        </p:tav>
                                      </p:tavLst>
                                    </p:anim>
                                    <p:set>
                                      <p:cBhvr>
                                        <p:cTn id="45" dur="1" fill="hold">
                                          <p:stCondLst>
                                            <p:cond delay="1499"/>
                                          </p:stCondLst>
                                        </p:cTn>
                                        <p:tgtEl>
                                          <p:spTgt spid="17"/>
                                        </p:tgtEl>
                                        <p:attrNameLst>
                                          <p:attrName>style.visibility</p:attrName>
                                        </p:attrNameLst>
                                      </p:cBhvr>
                                      <p:to>
                                        <p:strVal val="hidden"/>
                                      </p:to>
                                    </p:set>
                                  </p:childTnLst>
                                </p:cTn>
                              </p:par>
                              <p:par>
                                <p:cTn id="46" presetID="2" presetClass="exit" presetSubtype="4" accel="100000" fill="hold" nodeType="withEffect">
                                  <p:stCondLst>
                                    <p:cond delay="0"/>
                                  </p:stCondLst>
                                  <p:childTnLst>
                                    <p:anim calcmode="lin" valueType="num">
                                      <p:cBhvr additive="base">
                                        <p:cTn id="47" dur="1500"/>
                                        <p:tgtEl>
                                          <p:spTgt spid="18"/>
                                        </p:tgtEl>
                                        <p:attrNameLst>
                                          <p:attrName>ppt_x</p:attrName>
                                        </p:attrNameLst>
                                      </p:cBhvr>
                                      <p:tavLst>
                                        <p:tav tm="0">
                                          <p:val>
                                            <p:strVal val="ppt_x"/>
                                          </p:val>
                                        </p:tav>
                                        <p:tav tm="100000">
                                          <p:val>
                                            <p:strVal val="ppt_x"/>
                                          </p:val>
                                        </p:tav>
                                      </p:tavLst>
                                    </p:anim>
                                    <p:anim calcmode="lin" valueType="num">
                                      <p:cBhvr additive="base">
                                        <p:cTn id="48" dur="1500"/>
                                        <p:tgtEl>
                                          <p:spTgt spid="18"/>
                                        </p:tgtEl>
                                        <p:attrNameLst>
                                          <p:attrName>ppt_y</p:attrName>
                                        </p:attrNameLst>
                                      </p:cBhvr>
                                      <p:tavLst>
                                        <p:tav tm="0">
                                          <p:val>
                                            <p:strVal val="ppt_y"/>
                                          </p:val>
                                        </p:tav>
                                        <p:tav tm="100000">
                                          <p:val>
                                            <p:strVal val="1+ppt_h/2"/>
                                          </p:val>
                                        </p:tav>
                                      </p:tavLst>
                                    </p:anim>
                                    <p:set>
                                      <p:cBhvr>
                                        <p:cTn id="49" dur="1" fill="hold">
                                          <p:stCondLst>
                                            <p:cond delay="1499"/>
                                          </p:stCondLst>
                                        </p:cTn>
                                        <p:tgtEl>
                                          <p:spTgt spid="18"/>
                                        </p:tgtEl>
                                        <p:attrNameLst>
                                          <p:attrName>style.visibility</p:attrName>
                                        </p:attrNameLst>
                                      </p:cBhvr>
                                      <p:to>
                                        <p:strVal val="hidden"/>
                                      </p:to>
                                    </p:set>
                                  </p:childTnLst>
                                </p:cTn>
                              </p:par>
                              <p:par>
                                <p:cTn id="50" presetID="22" presetClass="exit" presetSubtype="4" fill="hold" grpId="1" nodeType="withEffect">
                                  <p:stCondLst>
                                    <p:cond delay="0"/>
                                  </p:stCondLst>
                                  <p:childTnLst>
                                    <p:animEffect transition="out" filter="wipe(down)">
                                      <p:cBhvr>
                                        <p:cTn id="51" dur="1500"/>
                                        <p:tgtEl>
                                          <p:spTgt spid="76"/>
                                        </p:tgtEl>
                                      </p:cBhvr>
                                    </p:animEffect>
                                    <p:set>
                                      <p:cBhvr>
                                        <p:cTn id="52" dur="1" fill="hold">
                                          <p:stCondLst>
                                            <p:cond delay="1499"/>
                                          </p:stCondLst>
                                        </p:cTn>
                                        <p:tgtEl>
                                          <p:spTgt spid="76"/>
                                        </p:tgtEl>
                                        <p:attrNameLst>
                                          <p:attrName>style.visibility</p:attrName>
                                        </p:attrNameLst>
                                      </p:cBhvr>
                                      <p:to>
                                        <p:strVal val="hidden"/>
                                      </p:to>
                                    </p:set>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050"/>
                                        </p:tgtEl>
                                        <p:attrNameLst>
                                          <p:attrName>style.visibility</p:attrName>
                                        </p:attrNameLst>
                                      </p:cBhvr>
                                      <p:to>
                                        <p:strVal val="visible"/>
                                      </p:to>
                                    </p:set>
                                    <p:animEffect transition="in" filter="fade">
                                      <p:cBhvr>
                                        <p:cTn id="61" dur="1000"/>
                                        <p:tgtEl>
                                          <p:spTgt spid="2050"/>
                                        </p:tgtEl>
                                      </p:cBhvr>
                                    </p:animEffect>
                                    <p:anim calcmode="lin" valueType="num">
                                      <p:cBhvr>
                                        <p:cTn id="62" dur="1000" fill="hold"/>
                                        <p:tgtEl>
                                          <p:spTgt spid="2050"/>
                                        </p:tgtEl>
                                        <p:attrNameLst>
                                          <p:attrName>ppt_x</p:attrName>
                                        </p:attrNameLst>
                                      </p:cBhvr>
                                      <p:tavLst>
                                        <p:tav tm="0">
                                          <p:val>
                                            <p:strVal val="#ppt_x"/>
                                          </p:val>
                                        </p:tav>
                                        <p:tav tm="100000">
                                          <p:val>
                                            <p:strVal val="#ppt_x"/>
                                          </p:val>
                                        </p:tav>
                                      </p:tavLst>
                                    </p:anim>
                                    <p:anim calcmode="lin" valueType="num">
                                      <p:cBhvr>
                                        <p:cTn id="63" dur="1000" fill="hold"/>
                                        <p:tgtEl>
                                          <p:spTgt spid="205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6" grpId="0"/>
      <p:bldP spid="76" grpId="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551" y="195450"/>
            <a:ext cx="3276600" cy="680849"/>
            <a:chOff x="171451" y="243075"/>
            <a:chExt cx="3276600" cy="680849"/>
          </a:xfrm>
        </p:grpSpPr>
        <p:sp>
          <p:nvSpPr>
            <p:cNvPr id="3" name="文本框 2"/>
            <p:cNvSpPr txBox="1"/>
            <p:nvPr/>
          </p:nvSpPr>
          <p:spPr>
            <a:xfrm>
              <a:off x="895351" y="321889"/>
              <a:ext cx="25527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w="0">
                    <a:noFill/>
                  </a:ln>
                  <a:solidFill>
                    <a:prstClr val="black">
                      <a:lumMod val="65000"/>
                      <a:lumOff val="35000"/>
                    </a:prstClr>
                  </a:solidFill>
                  <a:effectLst/>
                  <a:uLnTx/>
                  <a:uFillTx/>
                  <a:cs typeface="+mn-ea"/>
                  <a:sym typeface="+mn-lt"/>
                </a:rPr>
                <a:t>南沙自贸港</a:t>
              </a:r>
              <a:endParaRPr kumimoji="0" lang="en-US" altLang="zh-CN" sz="2800" b="1" i="0" u="none" strike="noStrike" kern="0" cap="none" spc="0" normalizeH="0" baseline="0" noProof="0" dirty="0">
                <a:ln w="0">
                  <a:noFill/>
                </a:ln>
                <a:solidFill>
                  <a:prstClr val="black">
                    <a:lumMod val="65000"/>
                    <a:lumOff val="35000"/>
                  </a:prstClr>
                </a:solidFill>
                <a:effectLst/>
                <a:uLnTx/>
                <a:uFillTx/>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51" y="243075"/>
              <a:ext cx="784652" cy="680849"/>
            </a:xfrm>
            <a:prstGeom prst="rect">
              <a:avLst/>
            </a:prstGeom>
          </p:spPr>
        </p:pic>
      </p:grpSp>
      <p:sp>
        <p:nvSpPr>
          <p:cNvPr id="12" name="Text Placeholder 6"/>
          <p:cNvSpPr txBox="1"/>
          <p:nvPr/>
        </p:nvSpPr>
        <p:spPr>
          <a:xfrm>
            <a:off x="745090" y="1587245"/>
            <a:ext cx="6874910" cy="1685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buNone/>
              <a:defRPr/>
            </a:pPr>
            <a:r>
              <a:rPr lang="zh-CN" altLang="en-US" sz="2000" b="1" dirty="0">
                <a:solidFill>
                  <a:prstClr val="black">
                    <a:lumMod val="65000"/>
                    <a:lumOff val="35000"/>
                  </a:prstClr>
                </a:solidFill>
                <a:cs typeface="+mn-ea"/>
                <a:sym typeface="+mn-lt"/>
              </a:rPr>
              <a:t>高水平开放促贸易高质量发展</a:t>
            </a:r>
          </a:p>
          <a:p>
            <a:pPr marL="0" indent="0">
              <a:lnSpc>
                <a:spcPct val="150000"/>
              </a:lnSpc>
              <a:spcBef>
                <a:spcPts val="0"/>
              </a:spcBef>
              <a:buNone/>
              <a:defRPr/>
            </a:pPr>
            <a:r>
              <a:rPr lang="zh-CN" altLang="en-US" sz="1600" dirty="0">
                <a:solidFill>
                  <a:prstClr val="black">
                    <a:lumMod val="65000"/>
                    <a:lumOff val="35000"/>
                  </a:prstClr>
                </a:solidFill>
                <a:cs typeface="+mn-ea"/>
                <a:sym typeface="+mn-lt"/>
              </a:rPr>
              <a:t>        这十年，南沙开放型经济不断发展。得益于国家战略不断在南沙先行先试，十年间南沙的贸易自由便利、投资自由便利、要素流动便利、金融服务、竞争政策和绿色发展</a:t>
            </a:r>
            <a:r>
              <a:rPr lang="en-US" altLang="zh-CN" sz="1600" dirty="0">
                <a:solidFill>
                  <a:prstClr val="black">
                    <a:lumMod val="65000"/>
                    <a:lumOff val="35000"/>
                  </a:prstClr>
                </a:solidFill>
                <a:cs typeface="+mn-ea"/>
                <a:sym typeface="+mn-lt"/>
              </a:rPr>
              <a:t>6</a:t>
            </a:r>
            <a:r>
              <a:rPr lang="zh-CN" altLang="en-US" sz="1600" dirty="0">
                <a:solidFill>
                  <a:prstClr val="black">
                    <a:lumMod val="65000"/>
                    <a:lumOff val="35000"/>
                  </a:prstClr>
                </a:solidFill>
                <a:cs typeface="+mn-ea"/>
                <a:sym typeface="+mn-lt"/>
              </a:rPr>
              <a:t>大领域</a:t>
            </a:r>
            <a:r>
              <a:rPr lang="en-US" altLang="zh-CN" sz="1600" dirty="0">
                <a:solidFill>
                  <a:prstClr val="black">
                    <a:lumMod val="65000"/>
                    <a:lumOff val="35000"/>
                  </a:prstClr>
                </a:solidFill>
                <a:cs typeface="+mn-ea"/>
                <a:sym typeface="+mn-lt"/>
              </a:rPr>
              <a:t>17</a:t>
            </a:r>
            <a:r>
              <a:rPr lang="zh-CN" altLang="en-US" sz="1600" dirty="0">
                <a:solidFill>
                  <a:prstClr val="black">
                    <a:lumMod val="65000"/>
                    <a:lumOff val="35000"/>
                  </a:prstClr>
                </a:solidFill>
                <a:cs typeface="+mn-ea"/>
                <a:sym typeface="+mn-lt"/>
              </a:rPr>
              <a:t>条先行先试措施领跑全国。</a:t>
            </a:r>
          </a:p>
        </p:txBody>
      </p:sp>
      <p:grpSp>
        <p:nvGrpSpPr>
          <p:cNvPr id="13" name="组合 12"/>
          <p:cNvGrpSpPr/>
          <p:nvPr/>
        </p:nvGrpSpPr>
        <p:grpSpPr>
          <a:xfrm>
            <a:off x="525636" y="3682677"/>
            <a:ext cx="2186495" cy="1874892"/>
            <a:chOff x="525636" y="3756321"/>
            <a:chExt cx="2186495" cy="1874892"/>
          </a:xfrm>
        </p:grpSpPr>
        <p:sp>
          <p:nvSpPr>
            <p:cNvPr id="14" name="Oval 45"/>
            <p:cNvSpPr/>
            <p:nvPr/>
          </p:nvSpPr>
          <p:spPr>
            <a:xfrm>
              <a:off x="943884" y="3756321"/>
              <a:ext cx="1350000" cy="1350000"/>
            </a:xfrm>
            <a:prstGeom prst="ellipse">
              <a:avLst/>
            </a:prstGeom>
            <a:noFill/>
            <a:ln w="152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ID" sz="900" dirty="0">
                <a:solidFill>
                  <a:srgbClr val="FFFFFF"/>
                </a:solidFill>
                <a:cs typeface="+mn-ea"/>
                <a:sym typeface="+mn-lt"/>
              </a:endParaRPr>
            </a:p>
          </p:txBody>
        </p:sp>
        <p:sp>
          <p:nvSpPr>
            <p:cNvPr id="15" name="Arc 41"/>
            <p:cNvSpPr/>
            <p:nvPr/>
          </p:nvSpPr>
          <p:spPr>
            <a:xfrm>
              <a:off x="937257" y="3756321"/>
              <a:ext cx="1349600" cy="1349600"/>
            </a:xfrm>
            <a:prstGeom prst="arc">
              <a:avLst>
                <a:gd name="adj1" fmla="val 17191795"/>
                <a:gd name="adj2" fmla="val 10769516"/>
              </a:avLst>
            </a:prstGeom>
            <a:ln w="152400">
              <a:solidFill>
                <a:srgbClr val="E8010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228600"/>
              <a:endParaRPr lang="en-ID" sz="900" dirty="0">
                <a:solidFill>
                  <a:srgbClr val="000000"/>
                </a:solidFill>
                <a:cs typeface="+mn-ea"/>
                <a:sym typeface="+mn-lt"/>
              </a:endParaRPr>
            </a:p>
          </p:txBody>
        </p:sp>
        <p:sp>
          <p:nvSpPr>
            <p:cNvPr id="16" name="Text Placeholder 10"/>
            <p:cNvSpPr txBox="1"/>
            <p:nvPr/>
          </p:nvSpPr>
          <p:spPr>
            <a:xfrm>
              <a:off x="525636" y="5411166"/>
              <a:ext cx="2186495" cy="220047"/>
            </a:xfrm>
            <a:prstGeom prst="rect">
              <a:avLst/>
            </a:prstGeom>
          </p:spPr>
          <p:txBody>
            <a:bodyPr/>
            <a:lstStyle>
              <a:lvl1pPr marL="0" indent="0" algn="l" defTabSz="1828165" rtl="0" eaLnBrk="1" latinLnBrk="0" hangingPunct="1">
                <a:lnSpc>
                  <a:spcPct val="90000"/>
                </a:lnSpc>
                <a:spcBef>
                  <a:spcPts val="2000"/>
                </a:spcBef>
                <a:buFont typeface="Arial" panose="020B0604020202020204" pitchFamily="34" charset="0"/>
                <a:buNone/>
                <a:defRPr sz="6600" b="1" kern="1200">
                  <a:solidFill>
                    <a:schemeClr val="tx2"/>
                  </a:solidFill>
                  <a:latin typeface="Poppins" pitchFamily="2" charset="77"/>
                  <a:ea typeface="+mn-ea"/>
                  <a:cs typeface="Poppins" pitchFamily="2" charset="77"/>
                </a:defRPr>
              </a:lvl1pPr>
              <a:lvl2pPr marL="1370965" indent="-457200" algn="l" defTabSz="1828165" rtl="0" eaLnBrk="1" latinLnBrk="0" hangingPunct="1">
                <a:lnSpc>
                  <a:spcPct val="90000"/>
                </a:lnSpc>
                <a:spcBef>
                  <a:spcPts val="1000"/>
                </a:spcBef>
                <a:buFont typeface="Arial" panose="020B0604020202020204" pitchFamily="34" charset="0"/>
                <a:buChar char="•"/>
                <a:defRPr sz="4800" kern="1200">
                  <a:solidFill>
                    <a:schemeClr val="tx1"/>
                  </a:solidFill>
                  <a:latin typeface="Poppins" pitchFamily="2" charset="77"/>
                  <a:ea typeface="+mn-ea"/>
                  <a:cs typeface="Poppins" pitchFamily="2" charset="77"/>
                </a:defRPr>
              </a:lvl2pPr>
              <a:lvl3pPr marL="2285365" indent="-457200" algn="l" defTabSz="1828165" rtl="0" eaLnBrk="1" latinLnBrk="0" hangingPunct="1">
                <a:lnSpc>
                  <a:spcPct val="90000"/>
                </a:lnSpc>
                <a:spcBef>
                  <a:spcPts val="1000"/>
                </a:spcBef>
                <a:buFont typeface="Arial" panose="020B0604020202020204" pitchFamily="34" charset="0"/>
                <a:buChar char="•"/>
                <a:defRPr sz="4000" kern="1200">
                  <a:solidFill>
                    <a:schemeClr val="tx1"/>
                  </a:solidFill>
                  <a:latin typeface="Poppins" pitchFamily="2" charset="77"/>
                  <a:ea typeface="+mn-ea"/>
                  <a:cs typeface="Poppins" pitchFamily="2" charset="77"/>
                </a:defRPr>
              </a:lvl3pPr>
              <a:lvl4pPr marL="319976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Poppins" pitchFamily="2" charset="77"/>
                  <a:ea typeface="+mn-ea"/>
                  <a:cs typeface="Poppins" pitchFamily="2" charset="77"/>
                </a:defRPr>
              </a:lvl4pPr>
              <a:lvl5pPr marL="41135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Poppins" pitchFamily="2" charset="77"/>
                  <a:ea typeface="+mn-ea"/>
                  <a:cs typeface="Poppins" pitchFamily="2" charset="77"/>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defTabSz="914400">
                <a:lnSpc>
                  <a:spcPct val="100000"/>
                </a:lnSpc>
                <a:spcBef>
                  <a:spcPts val="1000"/>
                </a:spcBef>
              </a:pPr>
              <a:r>
                <a:rPr lang="zh-CN" altLang="en-US" sz="1600" dirty="0">
                  <a:solidFill>
                    <a:schemeClr val="tx1">
                      <a:lumMod val="65000"/>
                      <a:lumOff val="35000"/>
                    </a:schemeClr>
                  </a:solidFill>
                  <a:latin typeface="+mn-lt"/>
                  <a:cs typeface="+mn-ea"/>
                  <a:sym typeface="+mn-lt"/>
                </a:rPr>
                <a:t>跨境快递提速</a:t>
              </a:r>
              <a:endParaRPr lang="en-ID" sz="1600" dirty="0">
                <a:solidFill>
                  <a:schemeClr val="tx1">
                    <a:lumMod val="65000"/>
                    <a:lumOff val="35000"/>
                  </a:schemeClr>
                </a:solidFill>
                <a:latin typeface="+mn-lt"/>
                <a:cs typeface="+mn-ea"/>
                <a:sym typeface="+mn-lt"/>
              </a:endParaRPr>
            </a:p>
          </p:txBody>
        </p:sp>
        <p:sp>
          <p:nvSpPr>
            <p:cNvPr id="17" name="Text Placeholder 10"/>
            <p:cNvSpPr txBox="1"/>
            <p:nvPr/>
          </p:nvSpPr>
          <p:spPr>
            <a:xfrm>
              <a:off x="1189442" y="4277475"/>
              <a:ext cx="845231" cy="307293"/>
            </a:xfrm>
            <a:prstGeom prst="rect">
              <a:avLst/>
            </a:prstGeom>
            <a:ln>
              <a:noFill/>
            </a:ln>
          </p:spPr>
          <p:txBody>
            <a:bodyPr/>
            <a:lstStyle>
              <a:lvl1pPr marL="0" indent="0" algn="l" defTabSz="1828165" rtl="0" eaLnBrk="1" latinLnBrk="0" hangingPunct="1">
                <a:lnSpc>
                  <a:spcPct val="90000"/>
                </a:lnSpc>
                <a:spcBef>
                  <a:spcPts val="2000"/>
                </a:spcBef>
                <a:buFont typeface="Arial" panose="020B0604020202020204" pitchFamily="34" charset="0"/>
                <a:buNone/>
                <a:defRPr sz="6600" b="1" kern="1200">
                  <a:solidFill>
                    <a:schemeClr val="tx2"/>
                  </a:solidFill>
                  <a:latin typeface="Poppins" pitchFamily="2" charset="77"/>
                  <a:ea typeface="+mn-ea"/>
                  <a:cs typeface="Poppins" pitchFamily="2" charset="77"/>
                </a:defRPr>
              </a:lvl1pPr>
              <a:lvl2pPr marL="1370965" indent="-457200" algn="l" defTabSz="1828165" rtl="0" eaLnBrk="1" latinLnBrk="0" hangingPunct="1">
                <a:lnSpc>
                  <a:spcPct val="90000"/>
                </a:lnSpc>
                <a:spcBef>
                  <a:spcPts val="1000"/>
                </a:spcBef>
                <a:buFont typeface="Arial" panose="020B0604020202020204" pitchFamily="34" charset="0"/>
                <a:buChar char="•"/>
                <a:defRPr sz="4800" kern="1200">
                  <a:solidFill>
                    <a:schemeClr val="tx1"/>
                  </a:solidFill>
                  <a:latin typeface="Poppins" pitchFamily="2" charset="77"/>
                  <a:ea typeface="+mn-ea"/>
                  <a:cs typeface="Poppins" pitchFamily="2" charset="77"/>
                </a:defRPr>
              </a:lvl2pPr>
              <a:lvl3pPr marL="2285365" indent="-457200" algn="l" defTabSz="1828165" rtl="0" eaLnBrk="1" latinLnBrk="0" hangingPunct="1">
                <a:lnSpc>
                  <a:spcPct val="90000"/>
                </a:lnSpc>
                <a:spcBef>
                  <a:spcPts val="1000"/>
                </a:spcBef>
                <a:buFont typeface="Arial" panose="020B0604020202020204" pitchFamily="34" charset="0"/>
                <a:buChar char="•"/>
                <a:defRPr sz="4000" kern="1200">
                  <a:solidFill>
                    <a:schemeClr val="tx1"/>
                  </a:solidFill>
                  <a:latin typeface="Poppins" pitchFamily="2" charset="77"/>
                  <a:ea typeface="+mn-ea"/>
                  <a:cs typeface="Poppins" pitchFamily="2" charset="77"/>
                </a:defRPr>
              </a:lvl3pPr>
              <a:lvl4pPr marL="319976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Poppins" pitchFamily="2" charset="77"/>
                  <a:ea typeface="+mn-ea"/>
                  <a:cs typeface="Poppins" pitchFamily="2" charset="77"/>
                </a:defRPr>
              </a:lvl4pPr>
              <a:lvl5pPr marL="41135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Poppins" pitchFamily="2" charset="77"/>
                  <a:ea typeface="+mn-ea"/>
                  <a:cs typeface="Poppins" pitchFamily="2" charset="77"/>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defTabSz="914400">
                <a:lnSpc>
                  <a:spcPct val="100000"/>
                </a:lnSpc>
                <a:spcBef>
                  <a:spcPts val="1000"/>
                </a:spcBef>
              </a:pPr>
              <a:r>
                <a:rPr lang="en-US" sz="2400" dirty="0">
                  <a:solidFill>
                    <a:schemeClr val="tx1">
                      <a:lumMod val="65000"/>
                      <a:lumOff val="35000"/>
                    </a:schemeClr>
                  </a:solidFill>
                  <a:latin typeface="+mn-lt"/>
                  <a:cs typeface="+mn-ea"/>
                  <a:sym typeface="+mn-lt"/>
                </a:rPr>
                <a:t>73%</a:t>
              </a:r>
              <a:endParaRPr lang="en-ID" sz="2400" dirty="0">
                <a:solidFill>
                  <a:schemeClr val="tx1">
                    <a:lumMod val="65000"/>
                    <a:lumOff val="35000"/>
                  </a:schemeClr>
                </a:solidFill>
                <a:latin typeface="+mn-lt"/>
                <a:cs typeface="+mn-ea"/>
                <a:sym typeface="+mn-lt"/>
              </a:endParaRPr>
            </a:p>
          </p:txBody>
        </p:sp>
      </p:grpSp>
      <p:grpSp>
        <p:nvGrpSpPr>
          <p:cNvPr id="35" name="组合 34"/>
          <p:cNvGrpSpPr/>
          <p:nvPr/>
        </p:nvGrpSpPr>
        <p:grpSpPr>
          <a:xfrm>
            <a:off x="7952885" y="1660323"/>
            <a:ext cx="3971251" cy="3897246"/>
            <a:chOff x="7694739" y="1480377"/>
            <a:chExt cx="3971251" cy="3897246"/>
          </a:xfrm>
        </p:grpSpPr>
        <p:sp>
          <p:nvSpPr>
            <p:cNvPr id="6" name="椭圆 5"/>
            <p:cNvSpPr/>
            <p:nvPr/>
          </p:nvSpPr>
          <p:spPr>
            <a:xfrm rot="641551">
              <a:off x="7694739" y="1480377"/>
              <a:ext cx="3971251" cy="3897246"/>
            </a:xfrm>
            <a:prstGeom prst="ellipse">
              <a:avLst/>
            </a:prstGeom>
            <a:solidFill>
              <a:srgbClr val="74000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D" sz="1800" b="0" i="0" u="none" strike="noStrike" kern="0" cap="none" spc="0" normalizeH="0" baseline="0" noProof="0" dirty="0">
                <a:ln>
                  <a:noFill/>
                </a:ln>
                <a:solidFill>
                  <a:prstClr val="white"/>
                </a:solidFill>
                <a:effectLst/>
                <a:uLnTx/>
                <a:uFillTx/>
                <a:cs typeface="+mn-ea"/>
                <a:sym typeface="+mn-lt"/>
              </a:endParaRPr>
            </a:p>
          </p:txBody>
        </p:sp>
        <p:sp>
          <p:nvSpPr>
            <p:cNvPr id="7" name="椭圆 6"/>
            <p:cNvSpPr/>
            <p:nvPr/>
          </p:nvSpPr>
          <p:spPr>
            <a:xfrm rot="641551">
              <a:off x="7991697" y="1771802"/>
              <a:ext cx="3377334" cy="3314397"/>
            </a:xfrm>
            <a:prstGeom prst="ellipse">
              <a:avLst/>
            </a:pr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D" sz="1800" b="0" i="0" u="none" strike="noStrike" kern="0" cap="none" spc="0" normalizeH="0" baseline="0" noProof="0" dirty="0">
                <a:ln>
                  <a:noFill/>
                </a:ln>
                <a:solidFill>
                  <a:prstClr val="white"/>
                </a:solidFill>
                <a:effectLst/>
                <a:uLnTx/>
                <a:uFillTx/>
                <a:cs typeface="+mn-ea"/>
                <a:sym typeface="+mn-lt"/>
              </a:endParaRPr>
            </a:p>
          </p:txBody>
        </p:sp>
        <p:pic>
          <p:nvPicPr>
            <p:cNvPr id="29" name="图片 28"/>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7985638" y="1654437"/>
              <a:ext cx="3438579" cy="3438579"/>
            </a:xfrm>
            <a:prstGeom prst="ellipse">
              <a:avLst/>
            </a:prstGeom>
          </p:spPr>
        </p:pic>
      </p:grpSp>
      <p:sp>
        <p:nvSpPr>
          <p:cNvPr id="30" name="Text Placeholder 6">
            <a:extLst>
              <a:ext uri="{FF2B5EF4-FFF2-40B4-BE49-F238E27FC236}">
                <a16:creationId xmlns:a16="http://schemas.microsoft.com/office/drawing/2014/main" id="{3CBEB902-53A7-4A8C-BCEE-9D955F2AF4FC}"/>
              </a:ext>
            </a:extLst>
          </p:cNvPr>
          <p:cNvSpPr txBox="1"/>
          <p:nvPr/>
        </p:nvSpPr>
        <p:spPr>
          <a:xfrm>
            <a:off x="3453002" y="3429000"/>
            <a:ext cx="3292006" cy="1685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buNone/>
              <a:defRPr/>
            </a:pPr>
            <a:r>
              <a:rPr lang="en-US" altLang="zh-CN" sz="1600" dirty="0">
                <a:solidFill>
                  <a:prstClr val="black">
                    <a:lumMod val="65000"/>
                    <a:lumOff val="35000"/>
                  </a:prstClr>
                </a:solidFill>
                <a:cs typeface="+mn-ea"/>
                <a:sym typeface="+mn-lt"/>
              </a:rPr>
              <a:t>2012</a:t>
            </a:r>
            <a:r>
              <a:rPr lang="zh-CN" altLang="en-US" sz="1600" dirty="0">
                <a:solidFill>
                  <a:prstClr val="black">
                    <a:lumMod val="65000"/>
                    <a:lumOff val="35000"/>
                  </a:prstClr>
                </a:solidFill>
                <a:cs typeface="+mn-ea"/>
                <a:sym typeface="+mn-lt"/>
              </a:rPr>
              <a:t>年从南沙发往省内的跨境快递大约需要三至五天才能送达，</a:t>
            </a:r>
            <a:r>
              <a:rPr lang="en-US" altLang="zh-CN" sz="1600" dirty="0">
                <a:solidFill>
                  <a:prstClr val="black">
                    <a:lumMod val="65000"/>
                    <a:lumOff val="35000"/>
                  </a:prstClr>
                </a:solidFill>
                <a:cs typeface="+mn-ea"/>
                <a:sym typeface="+mn-lt"/>
              </a:rPr>
              <a:t>2021</a:t>
            </a:r>
            <a:r>
              <a:rPr lang="zh-CN" altLang="en-US" sz="1600" dirty="0">
                <a:solidFill>
                  <a:prstClr val="black">
                    <a:lumMod val="65000"/>
                    <a:lumOff val="35000"/>
                  </a:prstClr>
                </a:solidFill>
                <a:cs typeface="+mn-ea"/>
                <a:sym typeface="+mn-lt"/>
              </a:rPr>
              <a:t>年南沙在全国创新打造跨境电商出口退货监管新模式，打通电商出口“退货难”的“痛点”“堵点”。</a:t>
            </a:r>
          </a:p>
        </p:txBody>
      </p:sp>
      <p:grpSp>
        <p:nvGrpSpPr>
          <p:cNvPr id="36" name="组合 35">
            <a:extLst>
              <a:ext uri="{FF2B5EF4-FFF2-40B4-BE49-F238E27FC236}">
                <a16:creationId xmlns:a16="http://schemas.microsoft.com/office/drawing/2014/main" id="{25CB52D0-E185-4B46-A58D-4E9DD1174D36}"/>
              </a:ext>
            </a:extLst>
          </p:cNvPr>
          <p:cNvGrpSpPr/>
          <p:nvPr/>
        </p:nvGrpSpPr>
        <p:grpSpPr>
          <a:xfrm>
            <a:off x="286669" y="1734054"/>
            <a:ext cx="3971251" cy="3897246"/>
            <a:chOff x="7694739" y="1480377"/>
            <a:chExt cx="3971251" cy="3897246"/>
          </a:xfrm>
        </p:grpSpPr>
        <p:sp>
          <p:nvSpPr>
            <p:cNvPr id="37" name="椭圆 36">
              <a:extLst>
                <a:ext uri="{FF2B5EF4-FFF2-40B4-BE49-F238E27FC236}">
                  <a16:creationId xmlns:a16="http://schemas.microsoft.com/office/drawing/2014/main" id="{40867E26-3E30-406B-8BCF-F6FD32761E02}"/>
                </a:ext>
              </a:extLst>
            </p:cNvPr>
            <p:cNvSpPr/>
            <p:nvPr/>
          </p:nvSpPr>
          <p:spPr>
            <a:xfrm rot="641551">
              <a:off x="7694739" y="1480377"/>
              <a:ext cx="3971251" cy="3897246"/>
            </a:xfrm>
            <a:prstGeom prst="ellipse">
              <a:avLst/>
            </a:prstGeom>
            <a:solidFill>
              <a:srgbClr val="74000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D" sz="1800" b="0" i="0" u="none" strike="noStrike" kern="0" cap="none" spc="0" normalizeH="0" baseline="0" noProof="0" dirty="0">
                <a:ln>
                  <a:noFill/>
                </a:ln>
                <a:solidFill>
                  <a:prstClr val="white"/>
                </a:solidFill>
                <a:effectLst/>
                <a:uLnTx/>
                <a:uFillTx/>
                <a:cs typeface="+mn-ea"/>
                <a:sym typeface="+mn-lt"/>
              </a:endParaRPr>
            </a:p>
          </p:txBody>
        </p:sp>
        <p:sp>
          <p:nvSpPr>
            <p:cNvPr id="38" name="椭圆 37">
              <a:extLst>
                <a:ext uri="{FF2B5EF4-FFF2-40B4-BE49-F238E27FC236}">
                  <a16:creationId xmlns:a16="http://schemas.microsoft.com/office/drawing/2014/main" id="{42BD0296-404D-49F8-8821-2FDC1C9B869F}"/>
                </a:ext>
              </a:extLst>
            </p:cNvPr>
            <p:cNvSpPr/>
            <p:nvPr/>
          </p:nvSpPr>
          <p:spPr>
            <a:xfrm rot="641551">
              <a:off x="7991697" y="1771802"/>
              <a:ext cx="3377334" cy="3314397"/>
            </a:xfrm>
            <a:prstGeom prst="ellipse">
              <a:avLst/>
            </a:pr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D" sz="1800" b="0" i="0" u="none" strike="noStrike" kern="0" cap="none" spc="0" normalizeH="0" baseline="0" noProof="0" dirty="0">
                <a:ln>
                  <a:noFill/>
                </a:ln>
                <a:solidFill>
                  <a:prstClr val="white"/>
                </a:solidFill>
                <a:effectLst/>
                <a:uLnTx/>
                <a:uFillTx/>
                <a:cs typeface="+mn-ea"/>
                <a:sym typeface="+mn-lt"/>
              </a:endParaRPr>
            </a:p>
          </p:txBody>
        </p:sp>
        <p:pic>
          <p:nvPicPr>
            <p:cNvPr id="39" name="图片 38">
              <a:extLst>
                <a:ext uri="{FF2B5EF4-FFF2-40B4-BE49-F238E27FC236}">
                  <a16:creationId xmlns:a16="http://schemas.microsoft.com/office/drawing/2014/main" id="{426BC245-FBC6-444E-BFF1-8D9BB639FB4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7985638" y="1654437"/>
              <a:ext cx="3438579" cy="3438579"/>
            </a:xfrm>
            <a:prstGeom prst="ellipse">
              <a:avLst/>
            </a:prstGeom>
          </p:spPr>
        </p:pic>
      </p:grpSp>
      <p:sp>
        <p:nvSpPr>
          <p:cNvPr id="40" name="Text Placeholder 6">
            <a:extLst>
              <a:ext uri="{FF2B5EF4-FFF2-40B4-BE49-F238E27FC236}">
                <a16:creationId xmlns:a16="http://schemas.microsoft.com/office/drawing/2014/main" id="{910AFA80-A5D3-4FA6-8F4E-88E2BB02566B}"/>
              </a:ext>
            </a:extLst>
          </p:cNvPr>
          <p:cNvSpPr txBox="1"/>
          <p:nvPr/>
        </p:nvSpPr>
        <p:spPr>
          <a:xfrm>
            <a:off x="4852383" y="2045660"/>
            <a:ext cx="4048707" cy="3163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buNone/>
              <a:defRPr/>
            </a:pPr>
            <a:r>
              <a:rPr lang="en-US" altLang="zh-CN" sz="1600" dirty="0">
                <a:solidFill>
                  <a:prstClr val="black">
                    <a:lumMod val="65000"/>
                    <a:lumOff val="35000"/>
                  </a:prstClr>
                </a:solidFill>
                <a:cs typeface="+mn-ea"/>
                <a:sym typeface="+mn-lt"/>
              </a:rPr>
              <a:t>        2012</a:t>
            </a:r>
            <a:r>
              <a:rPr lang="zh-CN" altLang="en-US" sz="1600" dirty="0">
                <a:solidFill>
                  <a:prstClr val="black">
                    <a:lumMod val="65000"/>
                    <a:lumOff val="35000"/>
                  </a:prstClr>
                </a:solidFill>
                <a:cs typeface="+mn-ea"/>
                <a:sym typeface="+mn-lt"/>
              </a:rPr>
              <a:t>年之前，南沙的货物从海轮卸载转送铁路运输还需要两次中转，</a:t>
            </a:r>
            <a:r>
              <a:rPr lang="en-US" altLang="zh-CN" sz="1600" dirty="0">
                <a:solidFill>
                  <a:prstClr val="black">
                    <a:lumMod val="65000"/>
                    <a:lumOff val="35000"/>
                  </a:prstClr>
                </a:solidFill>
                <a:cs typeface="+mn-ea"/>
                <a:sym typeface="+mn-lt"/>
              </a:rPr>
              <a:t>2021</a:t>
            </a:r>
            <a:r>
              <a:rPr lang="zh-CN" altLang="en-US" sz="1600" dirty="0">
                <a:solidFill>
                  <a:prstClr val="black">
                    <a:lumMod val="65000"/>
                    <a:lumOff val="35000"/>
                  </a:prstClr>
                </a:solidFill>
                <a:cs typeface="+mn-ea"/>
                <a:sym typeface="+mn-lt"/>
              </a:rPr>
              <a:t>年</a:t>
            </a:r>
            <a:r>
              <a:rPr lang="en-US" altLang="zh-CN" sz="1600" dirty="0">
                <a:solidFill>
                  <a:prstClr val="black">
                    <a:lumMod val="65000"/>
                    <a:lumOff val="35000"/>
                  </a:prstClr>
                </a:solidFill>
                <a:cs typeface="+mn-ea"/>
                <a:sym typeface="+mn-lt"/>
              </a:rPr>
              <a:t>6</a:t>
            </a:r>
            <a:r>
              <a:rPr lang="zh-CN" altLang="en-US" sz="1600" dirty="0">
                <a:solidFill>
                  <a:prstClr val="black">
                    <a:lumMod val="65000"/>
                    <a:lumOff val="35000"/>
                  </a:prstClr>
                </a:solidFill>
                <a:cs typeface="+mn-ea"/>
                <a:sym typeface="+mn-lt"/>
              </a:rPr>
              <a:t>月，南沙国际物流中心实现公路、铁路和海运无缝衔接、多式联运。</a:t>
            </a:r>
            <a:r>
              <a:rPr lang="en-US" altLang="zh-CN" sz="1600" dirty="0">
                <a:solidFill>
                  <a:prstClr val="black">
                    <a:lumMod val="65000"/>
                    <a:lumOff val="35000"/>
                  </a:prstClr>
                </a:solidFill>
                <a:cs typeface="+mn-ea"/>
                <a:sym typeface="+mn-lt"/>
              </a:rPr>
              <a:t>2022</a:t>
            </a:r>
            <a:r>
              <a:rPr lang="zh-CN" altLang="en-US" sz="1600" dirty="0">
                <a:solidFill>
                  <a:prstClr val="black">
                    <a:lumMod val="65000"/>
                    <a:lumOff val="35000"/>
                  </a:prstClr>
                </a:solidFill>
                <a:cs typeface="+mn-ea"/>
                <a:sym typeface="+mn-lt"/>
              </a:rPr>
              <a:t>年</a:t>
            </a:r>
            <a:r>
              <a:rPr lang="en-US" altLang="zh-CN" sz="1600" dirty="0">
                <a:solidFill>
                  <a:prstClr val="black">
                    <a:lumMod val="65000"/>
                    <a:lumOff val="35000"/>
                  </a:prstClr>
                </a:solidFill>
                <a:cs typeface="+mn-ea"/>
                <a:sym typeface="+mn-lt"/>
              </a:rPr>
              <a:t>5</a:t>
            </a:r>
            <a:r>
              <a:rPr lang="zh-CN" altLang="en-US" sz="1600" dirty="0">
                <a:solidFill>
                  <a:prstClr val="black">
                    <a:lumMod val="65000"/>
                    <a:lumOff val="35000"/>
                  </a:prstClr>
                </a:solidFill>
                <a:cs typeface="+mn-ea"/>
                <a:sym typeface="+mn-lt"/>
              </a:rPr>
              <a:t>月</a:t>
            </a:r>
            <a:r>
              <a:rPr lang="en-US" altLang="zh-CN" sz="1600" dirty="0">
                <a:solidFill>
                  <a:prstClr val="black">
                    <a:lumMod val="65000"/>
                    <a:lumOff val="35000"/>
                  </a:prstClr>
                </a:solidFill>
                <a:cs typeface="+mn-ea"/>
                <a:sym typeface="+mn-lt"/>
              </a:rPr>
              <a:t>30</a:t>
            </a:r>
            <a:r>
              <a:rPr lang="zh-CN" altLang="en-US" sz="1600" dirty="0">
                <a:solidFill>
                  <a:prstClr val="black">
                    <a:lumMod val="65000"/>
                    <a:lumOff val="35000"/>
                  </a:prstClr>
                </a:solidFill>
                <a:cs typeface="+mn-ea"/>
                <a:sym typeface="+mn-lt"/>
              </a:rPr>
              <a:t>日，南沙港区开出首趟中欧班列，广东制造可直达欧洲和中亚。目前，南沙全球溯源系统已发布首批全球商品溯源标准，全球优品分拨中心模式已在全国多地复制推广。</a:t>
            </a:r>
          </a:p>
        </p:txBody>
      </p:sp>
      <p:grpSp>
        <p:nvGrpSpPr>
          <p:cNvPr id="18" name="组合 17"/>
          <p:cNvGrpSpPr/>
          <p:nvPr/>
        </p:nvGrpSpPr>
        <p:grpSpPr>
          <a:xfrm>
            <a:off x="9473081" y="2866094"/>
            <a:ext cx="1812065" cy="1882301"/>
            <a:chOff x="3118720" y="3746845"/>
            <a:chExt cx="1812065" cy="1882301"/>
          </a:xfrm>
        </p:grpSpPr>
        <p:sp>
          <p:nvSpPr>
            <p:cNvPr id="19" name="Oval 46"/>
            <p:cNvSpPr/>
            <p:nvPr/>
          </p:nvSpPr>
          <p:spPr>
            <a:xfrm>
              <a:off x="3349952" y="3746845"/>
              <a:ext cx="1350000" cy="1350000"/>
            </a:xfrm>
            <a:prstGeom prst="ellipse">
              <a:avLst/>
            </a:prstGeom>
            <a:noFill/>
            <a:ln w="152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ID" sz="900" dirty="0">
                <a:solidFill>
                  <a:srgbClr val="FFFFFF"/>
                </a:solidFill>
                <a:cs typeface="+mn-ea"/>
                <a:sym typeface="+mn-lt"/>
              </a:endParaRPr>
            </a:p>
          </p:txBody>
        </p:sp>
        <p:sp>
          <p:nvSpPr>
            <p:cNvPr id="20" name="Arc 43"/>
            <p:cNvSpPr/>
            <p:nvPr/>
          </p:nvSpPr>
          <p:spPr>
            <a:xfrm>
              <a:off x="3349952" y="3747245"/>
              <a:ext cx="1349600" cy="1349600"/>
            </a:xfrm>
            <a:prstGeom prst="arc">
              <a:avLst>
                <a:gd name="adj1" fmla="val 16421014"/>
                <a:gd name="adj2" fmla="val 16174236"/>
              </a:avLst>
            </a:prstGeom>
            <a:ln w="152400">
              <a:solidFill>
                <a:srgbClr val="C8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228600"/>
              <a:endParaRPr lang="en-ID" sz="900" dirty="0">
                <a:solidFill>
                  <a:srgbClr val="000000"/>
                </a:solidFill>
                <a:cs typeface="+mn-ea"/>
                <a:sym typeface="+mn-lt"/>
              </a:endParaRPr>
            </a:p>
          </p:txBody>
        </p:sp>
        <p:sp>
          <p:nvSpPr>
            <p:cNvPr id="21" name="Text Placeholder 10"/>
            <p:cNvSpPr txBox="1"/>
            <p:nvPr/>
          </p:nvSpPr>
          <p:spPr>
            <a:xfrm>
              <a:off x="3118720" y="5409099"/>
              <a:ext cx="1812065" cy="220047"/>
            </a:xfrm>
            <a:prstGeom prst="rect">
              <a:avLst/>
            </a:prstGeom>
          </p:spPr>
          <p:txBody>
            <a:bodyPr/>
            <a:lstStyle>
              <a:lvl1pPr marL="0" indent="0" algn="l" defTabSz="1828165" rtl="0" eaLnBrk="1" latinLnBrk="0" hangingPunct="1">
                <a:lnSpc>
                  <a:spcPct val="90000"/>
                </a:lnSpc>
                <a:spcBef>
                  <a:spcPts val="2000"/>
                </a:spcBef>
                <a:buFont typeface="Arial" panose="020B0604020202020204" pitchFamily="34" charset="0"/>
                <a:buNone/>
                <a:defRPr sz="6600" b="1" kern="1200">
                  <a:solidFill>
                    <a:schemeClr val="tx2"/>
                  </a:solidFill>
                  <a:latin typeface="Poppins" pitchFamily="2" charset="77"/>
                  <a:ea typeface="+mn-ea"/>
                  <a:cs typeface="Poppins" pitchFamily="2" charset="77"/>
                </a:defRPr>
              </a:lvl1pPr>
              <a:lvl2pPr marL="1370965" indent="-457200" algn="l" defTabSz="1828165" rtl="0" eaLnBrk="1" latinLnBrk="0" hangingPunct="1">
                <a:lnSpc>
                  <a:spcPct val="90000"/>
                </a:lnSpc>
                <a:spcBef>
                  <a:spcPts val="1000"/>
                </a:spcBef>
                <a:buFont typeface="Arial" panose="020B0604020202020204" pitchFamily="34" charset="0"/>
                <a:buChar char="•"/>
                <a:defRPr sz="4800" kern="1200">
                  <a:solidFill>
                    <a:schemeClr val="tx1"/>
                  </a:solidFill>
                  <a:latin typeface="Poppins" pitchFamily="2" charset="77"/>
                  <a:ea typeface="+mn-ea"/>
                  <a:cs typeface="Poppins" pitchFamily="2" charset="77"/>
                </a:defRPr>
              </a:lvl2pPr>
              <a:lvl3pPr marL="2285365" indent="-457200" algn="l" defTabSz="1828165" rtl="0" eaLnBrk="1" latinLnBrk="0" hangingPunct="1">
                <a:lnSpc>
                  <a:spcPct val="90000"/>
                </a:lnSpc>
                <a:spcBef>
                  <a:spcPts val="1000"/>
                </a:spcBef>
                <a:buFont typeface="Arial" panose="020B0604020202020204" pitchFamily="34" charset="0"/>
                <a:buChar char="•"/>
                <a:defRPr sz="4000" kern="1200">
                  <a:solidFill>
                    <a:schemeClr val="tx1"/>
                  </a:solidFill>
                  <a:latin typeface="Poppins" pitchFamily="2" charset="77"/>
                  <a:ea typeface="+mn-ea"/>
                  <a:cs typeface="Poppins" pitchFamily="2" charset="77"/>
                </a:defRPr>
              </a:lvl3pPr>
              <a:lvl4pPr marL="319976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Poppins" pitchFamily="2" charset="77"/>
                  <a:ea typeface="+mn-ea"/>
                  <a:cs typeface="Poppins" pitchFamily="2" charset="77"/>
                </a:defRPr>
              </a:lvl4pPr>
              <a:lvl5pPr marL="41135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Poppins" pitchFamily="2" charset="77"/>
                  <a:ea typeface="+mn-ea"/>
                  <a:cs typeface="Poppins" pitchFamily="2" charset="77"/>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Tx/>
                <a:buNone/>
                <a:defRPr/>
              </a:pPr>
              <a:r>
                <a:rPr kumimoji="0" lang="zh-CN" altLang="en-US" sz="1600" i="0" u="none" strike="noStrike" kern="1200" cap="none" spc="0" normalizeH="0" baseline="0" noProof="0" dirty="0">
                  <a:ln>
                    <a:noFill/>
                  </a:ln>
                  <a:solidFill>
                    <a:schemeClr val="tx1">
                      <a:lumMod val="65000"/>
                      <a:lumOff val="35000"/>
                    </a:schemeClr>
                  </a:solidFill>
                  <a:effectLst/>
                  <a:uLnTx/>
                  <a:uFillTx/>
                  <a:latin typeface="+mn-lt"/>
                  <a:cs typeface="+mn-ea"/>
                  <a:sym typeface="+mn-lt"/>
                </a:rPr>
                <a:t>中欧物流连通度</a:t>
              </a:r>
              <a:endParaRPr kumimoji="0" lang="en-ID" altLang="zh-CN" sz="1600" i="0" u="none" strike="noStrike" kern="1200" cap="none" spc="0" normalizeH="0" baseline="0" noProof="0" dirty="0">
                <a:ln>
                  <a:noFill/>
                </a:ln>
                <a:solidFill>
                  <a:schemeClr val="tx1">
                    <a:lumMod val="65000"/>
                    <a:lumOff val="35000"/>
                  </a:schemeClr>
                </a:solidFill>
                <a:effectLst/>
                <a:uLnTx/>
                <a:uFillTx/>
                <a:latin typeface="+mn-lt"/>
                <a:cs typeface="+mn-ea"/>
                <a:sym typeface="+mn-lt"/>
              </a:endParaRPr>
            </a:p>
          </p:txBody>
        </p:sp>
        <p:sp>
          <p:nvSpPr>
            <p:cNvPr id="22" name="Text Placeholder 10"/>
            <p:cNvSpPr txBox="1"/>
            <p:nvPr/>
          </p:nvSpPr>
          <p:spPr>
            <a:xfrm>
              <a:off x="3602137" y="4277475"/>
              <a:ext cx="845231" cy="307293"/>
            </a:xfrm>
            <a:prstGeom prst="rect">
              <a:avLst/>
            </a:prstGeom>
            <a:ln>
              <a:noFill/>
            </a:ln>
          </p:spPr>
          <p:txBody>
            <a:bodyPr/>
            <a:lstStyle>
              <a:lvl1pPr marL="0" indent="0" algn="l" defTabSz="1828165" rtl="0" eaLnBrk="1" latinLnBrk="0" hangingPunct="1">
                <a:lnSpc>
                  <a:spcPct val="90000"/>
                </a:lnSpc>
                <a:spcBef>
                  <a:spcPts val="2000"/>
                </a:spcBef>
                <a:buFont typeface="Arial" panose="020B0604020202020204" pitchFamily="34" charset="0"/>
                <a:buNone/>
                <a:defRPr sz="6600" b="1" kern="1200">
                  <a:solidFill>
                    <a:schemeClr val="tx2"/>
                  </a:solidFill>
                  <a:latin typeface="Poppins" pitchFamily="2" charset="77"/>
                  <a:ea typeface="+mn-ea"/>
                  <a:cs typeface="Poppins" pitchFamily="2" charset="77"/>
                </a:defRPr>
              </a:lvl1pPr>
              <a:lvl2pPr marL="1370965" indent="-457200" algn="l" defTabSz="1828165" rtl="0" eaLnBrk="1" latinLnBrk="0" hangingPunct="1">
                <a:lnSpc>
                  <a:spcPct val="90000"/>
                </a:lnSpc>
                <a:spcBef>
                  <a:spcPts val="1000"/>
                </a:spcBef>
                <a:buFont typeface="Arial" panose="020B0604020202020204" pitchFamily="34" charset="0"/>
                <a:buChar char="•"/>
                <a:defRPr sz="4800" kern="1200">
                  <a:solidFill>
                    <a:schemeClr val="tx1"/>
                  </a:solidFill>
                  <a:latin typeface="Poppins" pitchFamily="2" charset="77"/>
                  <a:ea typeface="+mn-ea"/>
                  <a:cs typeface="Poppins" pitchFamily="2" charset="77"/>
                </a:defRPr>
              </a:lvl2pPr>
              <a:lvl3pPr marL="2285365" indent="-457200" algn="l" defTabSz="1828165" rtl="0" eaLnBrk="1" latinLnBrk="0" hangingPunct="1">
                <a:lnSpc>
                  <a:spcPct val="90000"/>
                </a:lnSpc>
                <a:spcBef>
                  <a:spcPts val="1000"/>
                </a:spcBef>
                <a:buFont typeface="Arial" panose="020B0604020202020204" pitchFamily="34" charset="0"/>
                <a:buChar char="•"/>
                <a:defRPr sz="4000" kern="1200">
                  <a:solidFill>
                    <a:schemeClr val="tx1"/>
                  </a:solidFill>
                  <a:latin typeface="Poppins" pitchFamily="2" charset="77"/>
                  <a:ea typeface="+mn-ea"/>
                  <a:cs typeface="Poppins" pitchFamily="2" charset="77"/>
                </a:defRPr>
              </a:lvl3pPr>
              <a:lvl4pPr marL="319976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Poppins" pitchFamily="2" charset="77"/>
                  <a:ea typeface="+mn-ea"/>
                  <a:cs typeface="Poppins" pitchFamily="2" charset="77"/>
                </a:defRPr>
              </a:lvl4pPr>
              <a:lvl5pPr marL="41135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Poppins" pitchFamily="2" charset="77"/>
                  <a:ea typeface="+mn-ea"/>
                  <a:cs typeface="Poppins" pitchFamily="2" charset="77"/>
                </a:defRPr>
              </a:lvl5pPr>
              <a:lvl6pPr marL="50279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330"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0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495" indent="-457200" algn="l" defTabSz="182816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defTabSz="914400">
                <a:lnSpc>
                  <a:spcPct val="100000"/>
                </a:lnSpc>
                <a:spcBef>
                  <a:spcPts val="1000"/>
                </a:spcBef>
              </a:pPr>
              <a:r>
                <a:rPr lang="en-US" sz="2400" dirty="0">
                  <a:solidFill>
                    <a:schemeClr val="tx1">
                      <a:lumMod val="65000"/>
                      <a:lumOff val="35000"/>
                    </a:schemeClr>
                  </a:solidFill>
                  <a:latin typeface="+mn-lt"/>
                  <a:cs typeface="+mn-ea"/>
                  <a:sym typeface="+mn-lt"/>
                </a:rPr>
                <a:t>98%</a:t>
              </a:r>
              <a:endParaRPr lang="en-ID" sz="2400" dirty="0">
                <a:solidFill>
                  <a:schemeClr val="tx1">
                    <a:lumMod val="65000"/>
                    <a:lumOff val="35000"/>
                  </a:schemeClr>
                </a:solidFill>
                <a:latin typeface="+mn-lt"/>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1+#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500" fill="hold"/>
                                        <p:tgtEl>
                                          <p:spTgt spid="12"/>
                                        </p:tgtEl>
                                        <p:attrNameLst>
                                          <p:attrName>ppt_x</p:attrName>
                                        </p:attrNameLst>
                                      </p:cBhvr>
                                      <p:tavLst>
                                        <p:tav tm="0">
                                          <p:val>
                                            <p:strVal val="#ppt_x"/>
                                          </p:val>
                                        </p:tav>
                                        <p:tav tm="100000">
                                          <p:val>
                                            <p:strVal val="#ppt_x"/>
                                          </p:val>
                                        </p:tav>
                                      </p:tavLst>
                                    </p:anim>
                                    <p:anim calcmode="lin" valueType="num">
                                      <p:cBhvr additive="base">
                                        <p:cTn id="13" dur="1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3500"/>
                            </p:stCondLst>
                            <p:childTnLst>
                              <p:par>
                                <p:cTn id="21" presetID="2" presetClass="entr" presetSubtype="4" decel="10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500" fill="hold"/>
                                        <p:tgtEl>
                                          <p:spTgt spid="30"/>
                                        </p:tgtEl>
                                        <p:attrNameLst>
                                          <p:attrName>ppt_x</p:attrName>
                                        </p:attrNameLst>
                                      </p:cBhvr>
                                      <p:tavLst>
                                        <p:tav tm="0">
                                          <p:val>
                                            <p:strVal val="#ppt_x"/>
                                          </p:val>
                                        </p:tav>
                                        <p:tav tm="100000">
                                          <p:val>
                                            <p:strVal val="#ppt_x"/>
                                          </p:val>
                                        </p:tav>
                                      </p:tavLst>
                                    </p:anim>
                                    <p:anim calcmode="lin" valueType="num">
                                      <p:cBhvr additive="base">
                                        <p:cTn id="24" dur="1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5"/>
                                        </p:tgtEl>
                                      </p:cBhvr>
                                    </p:animEffect>
                                    <p:set>
                                      <p:cBhvr>
                                        <p:cTn id="29" dur="1" fill="hold">
                                          <p:stCondLst>
                                            <p:cond delay="499"/>
                                          </p:stCondLst>
                                        </p:cTn>
                                        <p:tgtEl>
                                          <p:spTgt spid="3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30" grpId="0"/>
      <p:bldP spid="30" grpId="1"/>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WJkM2Y3YWIwN2JjM2M0M2ZiMDkyNzUyZDA5OWQ3MTM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eknmge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2331</Words>
  <Application>Microsoft Office PowerPoint</Application>
  <PresentationFormat>宽屏</PresentationFormat>
  <Paragraphs>202</Paragraphs>
  <Slides>33</Slides>
  <Notes>9</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0</vt:i4>
      </vt:variant>
      <vt:variant>
        <vt:lpstr>幻灯片标题</vt:lpstr>
      </vt:variant>
      <vt:variant>
        <vt:i4>33</vt:i4>
      </vt:variant>
    </vt:vector>
  </HeadingPairs>
  <TitlesOfParts>
    <vt:vector size="41" baseType="lpstr">
      <vt:lpstr>方正粗黑宋简体</vt:lpstr>
      <vt:lpstr>思源宋体 CN</vt:lpstr>
      <vt:lpstr>Calibri</vt:lpstr>
      <vt:lpstr>等线</vt:lpstr>
      <vt:lpstr>微软雅黑</vt:lpstr>
      <vt:lpstr>Arial</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习概</dc:title>
  <dc:creator>光宗耀组</dc:creator>
  <cp:keywords>光宗耀组</cp:keywords>
  <dc:description>www.1ppt.com</dc:description>
  <cp:lastModifiedBy>炫尘</cp:lastModifiedBy>
  <cp:revision>83</cp:revision>
  <dcterms:created xsi:type="dcterms:W3CDTF">2022-08-01T12:59:00Z</dcterms:created>
  <dcterms:modified xsi:type="dcterms:W3CDTF">2023-04-12T10:26:38Z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D4F06FD09F1D414482DD92F74ED18A6C</vt:lpwstr>
  </property>
  <property fmtid="{D5CDD505-2E9C-101B-9397-08002B2CF9AE}" pid="3" name="KSOProductBuildVer">
    <vt:lpwstr>2052-11.1.0.12598</vt:lpwstr>
  </property>
</Properties>
</file>